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 id="2147483700" r:id="rId3"/>
  </p:sldMasterIdLst>
  <p:notesMasterIdLst>
    <p:notesMasterId r:id="rId35"/>
  </p:notesMasterIdLst>
  <p:handoutMasterIdLst>
    <p:handoutMasterId r:id="rId36"/>
  </p:handoutMasterIdLst>
  <p:sldIdLst>
    <p:sldId id="256" r:id="rId4"/>
    <p:sldId id="257" r:id="rId5"/>
    <p:sldId id="270" r:id="rId6"/>
    <p:sldId id="269" r:id="rId7"/>
    <p:sldId id="271" r:id="rId8"/>
    <p:sldId id="272" r:id="rId9"/>
    <p:sldId id="273" r:id="rId10"/>
    <p:sldId id="295" r:id="rId11"/>
    <p:sldId id="296" r:id="rId12"/>
    <p:sldId id="297" r:id="rId13"/>
    <p:sldId id="298" r:id="rId14"/>
    <p:sldId id="299" r:id="rId15"/>
    <p:sldId id="300" r:id="rId16"/>
    <p:sldId id="274" r:id="rId17"/>
    <p:sldId id="275" r:id="rId18"/>
    <p:sldId id="277" r:id="rId19"/>
    <p:sldId id="278" r:id="rId20"/>
    <p:sldId id="279" r:id="rId21"/>
    <p:sldId id="281" r:id="rId22"/>
    <p:sldId id="280" r:id="rId23"/>
    <p:sldId id="282" r:id="rId24"/>
    <p:sldId id="283" r:id="rId25"/>
    <p:sldId id="284" r:id="rId26"/>
    <p:sldId id="302" r:id="rId27"/>
    <p:sldId id="285" r:id="rId28"/>
    <p:sldId id="286" r:id="rId29"/>
    <p:sldId id="287" r:id="rId30"/>
    <p:sldId id="288" r:id="rId31"/>
    <p:sldId id="301" r:id="rId32"/>
    <p:sldId id="276" r:id="rId33"/>
    <p:sldId id="260" r:id="rId34"/>
  </p:sldIdLst>
  <p:sldSz cx="9902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B25"/>
    <a:srgbClr val="193E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69" d="100"/>
          <a:sy n="69" d="100"/>
        </p:scale>
        <p:origin x="1218" y="60"/>
      </p:cViewPr>
      <p:guideLst>
        <p:guide orient="horz" pos="2160"/>
        <p:guide pos="3119"/>
      </p:guideLst>
    </p:cSldViewPr>
  </p:slideViewPr>
  <p:notesTextViewPr>
    <p:cViewPr>
      <p:scale>
        <a:sx n="1" d="1"/>
        <a:sy n="1" d="1"/>
      </p:scale>
      <p:origin x="0" y="0"/>
    </p:cViewPr>
  </p:notesTextViewPr>
  <p:notesViewPr>
    <p:cSldViewPr snapToGrid="0">
      <p:cViewPr varScale="1">
        <p:scale>
          <a:sx n="55" d="100"/>
          <a:sy n="55"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Idiom</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Language</c:v>
                </c:pt>
              </c:strCache>
            </c:strRef>
          </c:tx>
          <c:dPt>
            <c:idx val="0"/>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ED3-4D48-A0BD-79D3B1FD6063}"/>
              </c:ext>
            </c:extLst>
          </c:dPt>
          <c:dPt>
            <c:idx val="1"/>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4B85-4642-8C86-17472D5027F0}"/>
              </c:ext>
            </c:extLst>
          </c:dPt>
          <c:dPt>
            <c:idx val="2"/>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ED3-4D48-A0BD-79D3B1FD606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English</c:v>
                </c:pt>
                <c:pt idx="1">
                  <c:v>Portuguese</c:v>
                </c:pt>
                <c:pt idx="2">
                  <c:v>Others</c:v>
                </c:pt>
              </c:strCache>
            </c:strRef>
          </c:cat>
          <c:val>
            <c:numRef>
              <c:f>Sheet1!$B$2:$B$4</c:f>
              <c:numCache>
                <c:formatCode>General</c:formatCode>
                <c:ptCount val="3"/>
                <c:pt idx="0">
                  <c:v>114723</c:v>
                </c:pt>
                <c:pt idx="1">
                  <c:v>85085</c:v>
                </c:pt>
                <c:pt idx="2">
                  <c:v>6567</c:v>
                </c:pt>
              </c:numCache>
            </c:numRef>
          </c:val>
          <c:extLst>
            <c:ext xmlns:c16="http://schemas.microsoft.com/office/drawing/2014/chart" uri="{C3380CC4-5D6E-409C-BE32-E72D297353CC}">
              <c16:uniqueId val="{00000000-4B85-4642-8C86-17472D5027F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w="5715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Songs Description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Words Description</c:v>
                </c:pt>
              </c:strCache>
            </c:strRef>
          </c:tx>
          <c:spPr>
            <a:solidFill>
              <a:srgbClr val="0070C0"/>
            </a:solidFill>
            <a:ln>
              <a:noFill/>
            </a:ln>
            <a:effectLst/>
          </c:spPr>
          <c:invertIfNegative val="0"/>
          <c:cat>
            <c:strRef>
              <c:f>Sheet1!$A$2:$A$5</c:f>
              <c:strCache>
                <c:ptCount val="4"/>
                <c:pt idx="0">
                  <c:v>Count</c:v>
                </c:pt>
                <c:pt idx="1">
                  <c:v>Mean</c:v>
                </c:pt>
                <c:pt idx="2">
                  <c:v>Min</c:v>
                </c:pt>
                <c:pt idx="3">
                  <c:v>Max</c:v>
                </c:pt>
              </c:strCache>
            </c:strRef>
          </c:cat>
          <c:val>
            <c:numRef>
              <c:f>Sheet1!$B$2:$B$5</c:f>
              <c:numCache>
                <c:formatCode>General</c:formatCode>
                <c:ptCount val="4"/>
                <c:pt idx="0">
                  <c:v>771</c:v>
                </c:pt>
                <c:pt idx="1">
                  <c:v>155</c:v>
                </c:pt>
                <c:pt idx="2">
                  <c:v>17</c:v>
                </c:pt>
                <c:pt idx="3">
                  <c:v>452</c:v>
                </c:pt>
              </c:numCache>
            </c:numRef>
          </c:val>
          <c:extLst>
            <c:ext xmlns:c16="http://schemas.microsoft.com/office/drawing/2014/chart" uri="{C3380CC4-5D6E-409C-BE32-E72D297353CC}">
              <c16:uniqueId val="{00000000-08B7-4770-BC03-F368BEF38130}"/>
            </c:ext>
          </c:extLst>
        </c:ser>
        <c:dLbls>
          <c:showLegendKey val="0"/>
          <c:showVal val="0"/>
          <c:showCatName val="0"/>
          <c:showSerName val="0"/>
          <c:showPercent val="0"/>
          <c:showBubbleSize val="0"/>
        </c:dLbls>
        <c:gapWidth val="219"/>
        <c:axId val="508111928"/>
        <c:axId val="508114880"/>
      </c:barChart>
      <c:catAx>
        <c:axId val="508111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8114880"/>
        <c:crosses val="autoZero"/>
        <c:auto val="1"/>
        <c:lblAlgn val="ctr"/>
        <c:lblOffset val="100"/>
        <c:noMultiLvlLbl val="0"/>
      </c:catAx>
      <c:valAx>
        <c:axId val="5081148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8111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w="3810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86D4E1-BB57-4084-A757-C931853BAA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FBCB936-4284-472D-967C-2B327BBCA4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B11B4-3FD5-4F6D-8330-502A420B9024}" type="datetimeFigureOut">
              <a:rPr lang="en-US" smtClean="0"/>
              <a:t>1/12/2022</a:t>
            </a:fld>
            <a:endParaRPr lang="en-US" dirty="0"/>
          </a:p>
        </p:txBody>
      </p:sp>
      <p:sp>
        <p:nvSpPr>
          <p:cNvPr id="4" name="Footer Placeholder 3">
            <a:extLst>
              <a:ext uri="{FF2B5EF4-FFF2-40B4-BE49-F238E27FC236}">
                <a16:creationId xmlns:a16="http://schemas.microsoft.com/office/drawing/2014/main" id="{29363BD4-A256-475D-8DAC-E6A8609486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9B95B3F-05ED-4692-8156-09906D9439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E60E4E-B20E-4AD6-8A8C-5C87CC0E741F}" type="slidenum">
              <a:rPr lang="en-US" smtClean="0"/>
              <a:t>‹#›</a:t>
            </a:fld>
            <a:endParaRPr lang="en-US" dirty="0"/>
          </a:p>
        </p:txBody>
      </p:sp>
    </p:spTree>
    <p:extLst>
      <p:ext uri="{BB962C8B-B14F-4D97-AF65-F5344CB8AC3E}">
        <p14:creationId xmlns:p14="http://schemas.microsoft.com/office/powerpoint/2010/main" val="25398836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dirty="0">
                <a:solidFill>
                  <a:srgbClr val="000000"/>
                </a:solidFill>
                <a:latin typeface="Calibri"/>
              </a:rPr>
              <a:t>Click to move the slide</a:t>
            </a:r>
          </a:p>
        </p:txBody>
      </p:sp>
      <p:sp>
        <p:nvSpPr>
          <p:cNvPr id="20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0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dirty="0">
                <a:latin typeface="Times New Roman"/>
              </a:rPr>
              <a:t>&lt;header&gt;</a:t>
            </a:r>
          </a:p>
        </p:txBody>
      </p:sp>
      <p:sp>
        <p:nvSpPr>
          <p:cNvPr id="20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dirty="0">
                <a:latin typeface="Times New Roman"/>
              </a:rPr>
              <a:t>&lt;date/time&gt;</a:t>
            </a:r>
          </a:p>
        </p:txBody>
      </p:sp>
    </p:spTree>
    <p:extLst>
      <p:ext uri="{BB962C8B-B14F-4D97-AF65-F5344CB8AC3E}">
        <p14:creationId xmlns:p14="http://schemas.microsoft.com/office/powerpoint/2010/main" val="23130816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1200150" y="1143000"/>
            <a:ext cx="44577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1675EBFF-B459-47D5-91E5-1BE85662ECAC}" type="slidenum">
              <a:rPr lang="en-US" sz="1200" b="0" strike="noStrike" spc="-1">
                <a:solidFill>
                  <a:srgbClr val="000000"/>
                </a:solidFill>
                <a:latin typeface="맑은 고딕"/>
                <a:ea typeface="맑은 고딕"/>
              </a:rPr>
              <a:t>1</a:t>
            </a:fld>
            <a:endParaRPr lang="en-US" sz="1200" b="0" strike="noStrike" spc="-1" dirty="0">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11</a:t>
            </a:fld>
            <a:endParaRPr lang="en-US" sz="1200" b="0" strike="noStrike" spc="-1" dirty="0">
              <a:latin typeface="Times New Roman"/>
            </a:endParaRPr>
          </a:p>
        </p:txBody>
      </p:sp>
    </p:spTree>
    <p:extLst>
      <p:ext uri="{BB962C8B-B14F-4D97-AF65-F5344CB8AC3E}">
        <p14:creationId xmlns:p14="http://schemas.microsoft.com/office/powerpoint/2010/main" val="72050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12</a:t>
            </a:fld>
            <a:endParaRPr lang="en-US" sz="1200" b="0" strike="noStrike" spc="-1" dirty="0">
              <a:latin typeface="Times New Roman"/>
            </a:endParaRPr>
          </a:p>
        </p:txBody>
      </p:sp>
    </p:spTree>
    <p:extLst>
      <p:ext uri="{BB962C8B-B14F-4D97-AF65-F5344CB8AC3E}">
        <p14:creationId xmlns:p14="http://schemas.microsoft.com/office/powerpoint/2010/main" val="142009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13</a:t>
            </a:fld>
            <a:endParaRPr lang="en-US" sz="1200" b="0" strike="noStrike" spc="-1" dirty="0">
              <a:latin typeface="Times New Roman"/>
            </a:endParaRPr>
          </a:p>
        </p:txBody>
      </p:sp>
    </p:spTree>
    <p:extLst>
      <p:ext uri="{BB962C8B-B14F-4D97-AF65-F5344CB8AC3E}">
        <p14:creationId xmlns:p14="http://schemas.microsoft.com/office/powerpoint/2010/main" val="868484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14</a:t>
            </a:fld>
            <a:endParaRPr lang="en-US" sz="1200" b="0" strike="noStrike" spc="-1" dirty="0">
              <a:latin typeface="Times New Roman"/>
            </a:endParaRPr>
          </a:p>
        </p:txBody>
      </p:sp>
    </p:spTree>
    <p:extLst>
      <p:ext uri="{BB962C8B-B14F-4D97-AF65-F5344CB8AC3E}">
        <p14:creationId xmlns:p14="http://schemas.microsoft.com/office/powerpoint/2010/main" val="100470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3367131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16</a:t>
            </a:fld>
            <a:endParaRPr lang="en-US" sz="1200" b="0" strike="noStrike" spc="-1" dirty="0">
              <a:latin typeface="Times New Roman"/>
            </a:endParaRPr>
          </a:p>
        </p:txBody>
      </p:sp>
    </p:spTree>
    <p:extLst>
      <p:ext uri="{BB962C8B-B14F-4D97-AF65-F5344CB8AC3E}">
        <p14:creationId xmlns:p14="http://schemas.microsoft.com/office/powerpoint/2010/main" val="1106718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17</a:t>
            </a:fld>
            <a:endParaRPr lang="en-US" sz="1200" b="0" strike="noStrike" spc="-1" dirty="0">
              <a:latin typeface="Times New Roman"/>
            </a:endParaRPr>
          </a:p>
        </p:txBody>
      </p:sp>
    </p:spTree>
    <p:extLst>
      <p:ext uri="{BB962C8B-B14F-4D97-AF65-F5344CB8AC3E}">
        <p14:creationId xmlns:p14="http://schemas.microsoft.com/office/powerpoint/2010/main" val="1614409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18</a:t>
            </a:fld>
            <a:endParaRPr lang="en-US" sz="1200" b="0" strike="noStrike" spc="-1" dirty="0">
              <a:latin typeface="Times New Roman"/>
            </a:endParaRPr>
          </a:p>
        </p:txBody>
      </p:sp>
    </p:spTree>
    <p:extLst>
      <p:ext uri="{BB962C8B-B14F-4D97-AF65-F5344CB8AC3E}">
        <p14:creationId xmlns:p14="http://schemas.microsoft.com/office/powerpoint/2010/main" val="3488501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19</a:t>
            </a:fld>
            <a:endParaRPr lang="en-US" sz="1200" b="0" strike="noStrike" spc="-1" dirty="0">
              <a:latin typeface="Times New Roman"/>
            </a:endParaRPr>
          </a:p>
        </p:txBody>
      </p:sp>
    </p:spTree>
    <p:extLst>
      <p:ext uri="{BB962C8B-B14F-4D97-AF65-F5344CB8AC3E}">
        <p14:creationId xmlns:p14="http://schemas.microsoft.com/office/powerpoint/2010/main" val="3891014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20</a:t>
            </a:fld>
            <a:endParaRPr lang="en-US" sz="1200" b="0" strike="noStrike" spc="-1" dirty="0">
              <a:latin typeface="Times New Roman"/>
            </a:endParaRPr>
          </a:p>
        </p:txBody>
      </p:sp>
    </p:spTree>
    <p:extLst>
      <p:ext uri="{BB962C8B-B14F-4D97-AF65-F5344CB8AC3E}">
        <p14:creationId xmlns:p14="http://schemas.microsoft.com/office/powerpoint/2010/main" val="4196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a:t>
            </a:fld>
            <a:endParaRPr lang="en-US" sz="1200" b="0" strike="noStrike" spc="-1" dirty="0">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21</a:t>
            </a:fld>
            <a:endParaRPr lang="en-US" sz="1200" b="0" strike="noStrike" spc="-1" dirty="0">
              <a:latin typeface="Times New Roman"/>
            </a:endParaRPr>
          </a:p>
        </p:txBody>
      </p:sp>
    </p:spTree>
    <p:extLst>
      <p:ext uri="{BB962C8B-B14F-4D97-AF65-F5344CB8AC3E}">
        <p14:creationId xmlns:p14="http://schemas.microsoft.com/office/powerpoint/2010/main" val="1577305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22</a:t>
            </a:fld>
            <a:endParaRPr lang="en-US" sz="1200" b="0" strike="noStrike" spc="-1" dirty="0">
              <a:latin typeface="Times New Roman"/>
            </a:endParaRPr>
          </a:p>
        </p:txBody>
      </p:sp>
    </p:spTree>
    <p:extLst>
      <p:ext uri="{BB962C8B-B14F-4D97-AF65-F5344CB8AC3E}">
        <p14:creationId xmlns:p14="http://schemas.microsoft.com/office/powerpoint/2010/main" val="957441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23</a:t>
            </a:fld>
            <a:endParaRPr lang="en-US" sz="1200" b="0" strike="noStrike" spc="-1" dirty="0">
              <a:latin typeface="Times New Roman"/>
            </a:endParaRPr>
          </a:p>
        </p:txBody>
      </p:sp>
    </p:spTree>
    <p:extLst>
      <p:ext uri="{BB962C8B-B14F-4D97-AF65-F5344CB8AC3E}">
        <p14:creationId xmlns:p14="http://schemas.microsoft.com/office/powerpoint/2010/main" val="24325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24</a:t>
            </a:fld>
            <a:endParaRPr lang="en-US" sz="1200" b="0" strike="noStrike" spc="-1" dirty="0">
              <a:latin typeface="Times New Roman"/>
            </a:endParaRPr>
          </a:p>
        </p:txBody>
      </p:sp>
    </p:spTree>
    <p:extLst>
      <p:ext uri="{BB962C8B-B14F-4D97-AF65-F5344CB8AC3E}">
        <p14:creationId xmlns:p14="http://schemas.microsoft.com/office/powerpoint/2010/main" val="76960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25</a:t>
            </a:fld>
            <a:endParaRPr lang="en-US" sz="1200" b="0" strike="noStrike" spc="-1" dirty="0">
              <a:latin typeface="Times New Roman"/>
            </a:endParaRPr>
          </a:p>
        </p:txBody>
      </p:sp>
    </p:spTree>
    <p:extLst>
      <p:ext uri="{BB962C8B-B14F-4D97-AF65-F5344CB8AC3E}">
        <p14:creationId xmlns:p14="http://schemas.microsoft.com/office/powerpoint/2010/main" val="3887283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26</a:t>
            </a:fld>
            <a:endParaRPr lang="en-US" sz="1200" b="0" strike="noStrike" spc="-1" dirty="0">
              <a:latin typeface="Times New Roman"/>
            </a:endParaRPr>
          </a:p>
        </p:txBody>
      </p:sp>
    </p:spTree>
    <p:extLst>
      <p:ext uri="{BB962C8B-B14F-4D97-AF65-F5344CB8AC3E}">
        <p14:creationId xmlns:p14="http://schemas.microsoft.com/office/powerpoint/2010/main" val="831884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27</a:t>
            </a:fld>
            <a:endParaRPr lang="en-US" sz="1200" b="0" strike="noStrike" spc="-1" dirty="0">
              <a:latin typeface="Times New Roman"/>
            </a:endParaRPr>
          </a:p>
        </p:txBody>
      </p:sp>
    </p:spTree>
    <p:extLst>
      <p:ext uri="{BB962C8B-B14F-4D97-AF65-F5344CB8AC3E}">
        <p14:creationId xmlns:p14="http://schemas.microsoft.com/office/powerpoint/2010/main" val="3993418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28</a:t>
            </a:fld>
            <a:endParaRPr lang="en-US" sz="1200" b="0" strike="noStrike" spc="-1" dirty="0">
              <a:latin typeface="Times New Roman"/>
            </a:endParaRPr>
          </a:p>
        </p:txBody>
      </p:sp>
    </p:spTree>
    <p:extLst>
      <p:ext uri="{BB962C8B-B14F-4D97-AF65-F5344CB8AC3E}">
        <p14:creationId xmlns:p14="http://schemas.microsoft.com/office/powerpoint/2010/main" val="99473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29</a:t>
            </a:fld>
            <a:endParaRPr lang="en-US" sz="1200" b="0" strike="noStrike" spc="-1" dirty="0">
              <a:latin typeface="Times New Roman"/>
            </a:endParaRPr>
          </a:p>
        </p:txBody>
      </p:sp>
    </p:spTree>
    <p:extLst>
      <p:ext uri="{BB962C8B-B14F-4D97-AF65-F5344CB8AC3E}">
        <p14:creationId xmlns:p14="http://schemas.microsoft.com/office/powerpoint/2010/main" val="330052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1200150" y="1143000"/>
            <a:ext cx="44577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1675EBFF-B459-47D5-91E5-1BE85662ECAC}" type="slidenum">
              <a:rPr lang="en-US" sz="1200" b="0" strike="noStrike" spc="-1">
                <a:solidFill>
                  <a:srgbClr val="000000"/>
                </a:solidFill>
                <a:latin typeface="맑은 고딕"/>
                <a:ea typeface="맑은 고딕"/>
              </a:rPr>
              <a:t>30</a:t>
            </a:fld>
            <a:endParaRPr lang="en-US" sz="1200" b="0" strike="noStrike" spc="-1" dirty="0">
              <a:latin typeface="Times New Roman"/>
            </a:endParaRPr>
          </a:p>
        </p:txBody>
      </p:sp>
    </p:spTree>
    <p:extLst>
      <p:ext uri="{BB962C8B-B14F-4D97-AF65-F5344CB8AC3E}">
        <p14:creationId xmlns:p14="http://schemas.microsoft.com/office/powerpoint/2010/main" val="381662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4</a:t>
            </a:fld>
            <a:endParaRPr lang="en-US" sz="1200" b="0" strike="noStrike" spc="-1" dirty="0">
              <a:latin typeface="Times New Roman"/>
            </a:endParaRPr>
          </a:p>
        </p:txBody>
      </p:sp>
    </p:spTree>
    <p:extLst>
      <p:ext uri="{BB962C8B-B14F-4D97-AF65-F5344CB8AC3E}">
        <p14:creationId xmlns:p14="http://schemas.microsoft.com/office/powerpoint/2010/main" val="3129055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5</a:t>
            </a:fld>
            <a:endParaRPr lang="en-US" sz="1200" b="0" strike="noStrike" spc="-1" dirty="0">
              <a:latin typeface="Times New Roman"/>
            </a:endParaRPr>
          </a:p>
        </p:txBody>
      </p:sp>
    </p:spTree>
    <p:extLst>
      <p:ext uri="{BB962C8B-B14F-4D97-AF65-F5344CB8AC3E}">
        <p14:creationId xmlns:p14="http://schemas.microsoft.com/office/powerpoint/2010/main" val="350769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6</a:t>
            </a:fld>
            <a:endParaRPr lang="en-US" sz="1200" b="0" strike="noStrike" spc="-1" dirty="0">
              <a:latin typeface="Times New Roman"/>
            </a:endParaRPr>
          </a:p>
        </p:txBody>
      </p:sp>
    </p:spTree>
    <p:extLst>
      <p:ext uri="{BB962C8B-B14F-4D97-AF65-F5344CB8AC3E}">
        <p14:creationId xmlns:p14="http://schemas.microsoft.com/office/powerpoint/2010/main" val="166852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7</a:t>
            </a:fld>
            <a:endParaRPr lang="en-US" sz="1200" b="0" strike="noStrike" spc="-1" dirty="0">
              <a:latin typeface="Times New Roman"/>
            </a:endParaRPr>
          </a:p>
        </p:txBody>
      </p:sp>
    </p:spTree>
    <p:extLst>
      <p:ext uri="{BB962C8B-B14F-4D97-AF65-F5344CB8AC3E}">
        <p14:creationId xmlns:p14="http://schemas.microsoft.com/office/powerpoint/2010/main" val="962609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8</a:t>
            </a:fld>
            <a:endParaRPr lang="en-US" sz="1200" b="0" strike="noStrike" spc="-1" dirty="0">
              <a:latin typeface="Times New Roman"/>
            </a:endParaRPr>
          </a:p>
        </p:txBody>
      </p:sp>
    </p:spTree>
    <p:extLst>
      <p:ext uri="{BB962C8B-B14F-4D97-AF65-F5344CB8AC3E}">
        <p14:creationId xmlns:p14="http://schemas.microsoft.com/office/powerpoint/2010/main" val="297266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9</a:t>
            </a:fld>
            <a:endParaRPr lang="en-US" sz="1200" b="0" strike="noStrike" spc="-1" dirty="0">
              <a:latin typeface="Times New Roman"/>
            </a:endParaRPr>
          </a:p>
        </p:txBody>
      </p:sp>
    </p:spTree>
    <p:extLst>
      <p:ext uri="{BB962C8B-B14F-4D97-AF65-F5344CB8AC3E}">
        <p14:creationId xmlns:p14="http://schemas.microsoft.com/office/powerpoint/2010/main" val="293519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10</a:t>
            </a:fld>
            <a:endParaRPr lang="en-US" sz="1200" b="0" strike="noStrike" spc="-1" dirty="0">
              <a:latin typeface="Times New Roman"/>
            </a:endParaRPr>
          </a:p>
        </p:txBody>
      </p:sp>
    </p:spTree>
    <p:extLst>
      <p:ext uri="{BB962C8B-B14F-4D97-AF65-F5344CB8AC3E}">
        <p14:creationId xmlns:p14="http://schemas.microsoft.com/office/powerpoint/2010/main" val="40356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slow">
    <p:cover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6"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slow">
    <p:cover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transition spd="slow">
    <p:cover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3"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spd="slow">
    <p:cover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transition spd="slow">
    <p:cover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transition spd="slow">
    <p:cover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0"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2"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slow">
    <p:cover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0"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transition spd="slow">
    <p:cover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2"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4"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spd="slow">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transition spd="slow">
    <p:cover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5"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1"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2"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5"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7"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9"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0"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1"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2"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3"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spd="slow">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transition spd="slow">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spd="slow">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pic>
        <p:nvPicPr>
          <p:cNvPr id="4" name="Picture 3"/>
          <p:cNvPicPr/>
          <p:nvPr/>
        </p:nvPicPr>
        <p:blipFill>
          <a:blip r:embed="rId14"/>
          <a:stretch/>
        </p:blipFill>
        <p:spPr>
          <a:xfrm>
            <a:off x="7929000" y="246960"/>
            <a:ext cx="1598760" cy="523800"/>
          </a:xfrm>
          <a:prstGeom prst="rect">
            <a:avLst/>
          </a:prstGeom>
          <a:ln>
            <a:noFill/>
          </a:ln>
        </p:spPr>
      </p:pic>
      <p:sp>
        <p:nvSpPr>
          <p:cNvPr id="5" name="CustomShape 1"/>
          <p:cNvSpPr/>
          <p:nvPr/>
        </p:nvSpPr>
        <p:spPr>
          <a:xfrm>
            <a:off x="49608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sp>
        <p:nvSpPr>
          <p:cNvPr id="2" name="PlaceHolder 2"/>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3"/>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cover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0"/>
            <a:ext cx="9902520" cy="207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p:style>
      </p:sp>
      <p:sp>
        <p:nvSpPr>
          <p:cNvPr id="41" name="Line 2"/>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42" name="CustomShape 3"/>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dirty="0">
                <a:solidFill>
                  <a:srgbClr val="808080"/>
                </a:solidFill>
                <a:latin typeface="Samsung Sharp Sans Bold"/>
                <a:ea typeface="Samsung Sharp Sans Bold"/>
              </a:rPr>
              <a:t>Samsung Innovation Campus</a:t>
            </a:r>
            <a:endParaRPr lang="en-US" sz="1300" b="0" strike="noStrike" spc="-1" dirty="0">
              <a:latin typeface="Arial"/>
            </a:endParaRPr>
          </a:p>
        </p:txBody>
      </p:sp>
      <p:sp>
        <p:nvSpPr>
          <p:cNvPr id="43" name="CustomShape 4"/>
          <p:cNvSpPr/>
          <p:nvPr/>
        </p:nvSpPr>
        <p:spPr>
          <a:xfrm>
            <a:off x="6353640" y="6348240"/>
            <a:ext cx="2581560" cy="1681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none" lIns="0" tIns="0" rIns="0" bIns="0" anchor="ctr">
            <a:spAutoFit/>
          </a:bodyPr>
          <a:lstStyle/>
          <a:p>
            <a:pPr algn="r">
              <a:lnSpc>
                <a:spcPct val="100000"/>
              </a:lnSpc>
              <a:tabLst>
                <a:tab pos="0" algn="l"/>
              </a:tabLst>
            </a:pPr>
            <a:r>
              <a:rPr lang="en-US" sz="1100" b="0" strike="noStrike" spc="-1" dirty="0">
                <a:solidFill>
                  <a:srgbClr val="808080"/>
                </a:solidFill>
                <a:latin typeface="SamsungOne 400"/>
                <a:ea typeface="SamsungOne 400"/>
              </a:rPr>
              <a:t>Chapter 6. Machine Learning – Part II</a:t>
            </a:r>
            <a:endParaRPr lang="en-US" sz="1100" b="0" strike="noStrike" spc="-1" dirty="0">
              <a:latin typeface="Arial"/>
            </a:endParaRPr>
          </a:p>
        </p:txBody>
      </p:sp>
      <p:sp>
        <p:nvSpPr>
          <p:cNvPr id="44" name="CustomShape 5"/>
          <p:cNvSpPr/>
          <p:nvPr/>
        </p:nvSpPr>
        <p:spPr>
          <a:xfrm>
            <a:off x="8805960" y="6265440"/>
            <a:ext cx="537840" cy="3340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gn="r">
              <a:lnSpc>
                <a:spcPct val="100000"/>
              </a:lnSpc>
              <a:tabLst>
                <a:tab pos="0" algn="l"/>
              </a:tabLst>
            </a:pPr>
            <a:fld id="{F8774110-93BE-4CA0-9D0E-CC6F0E2158D9}" type="slidenum">
              <a:rPr lang="en-US" sz="1100" b="0" strike="noStrike" spc="-1">
                <a:solidFill>
                  <a:srgbClr val="FFFFFF"/>
                </a:solidFill>
                <a:latin typeface="Calibri"/>
                <a:ea typeface="SamsungOne 300"/>
              </a:rPr>
              <a:t>‹#›</a:t>
            </a:fld>
            <a:r>
              <a:rPr lang="en-US" sz="1100" b="0" strike="noStrike" spc="-1" dirty="0">
                <a:solidFill>
                  <a:srgbClr val="808080"/>
                </a:solidFill>
                <a:latin typeface="SamsungOne 400"/>
                <a:ea typeface="SamsungOne 400"/>
              </a:rPr>
              <a:t>/98</a:t>
            </a:r>
            <a:endParaRPr lang="en-US" sz="1100" b="0" strike="noStrike" spc="-1" dirty="0">
              <a:latin typeface="Arial"/>
            </a:endParaRPr>
          </a:p>
        </p:txBody>
      </p:sp>
      <p:sp>
        <p:nvSpPr>
          <p:cNvPr id="45" name="PlaceHolder 6"/>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6" name="PlaceHolder 7"/>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spd="slow">
    <p:cover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164" name="CustomShape 1"/>
          <p:cNvSpPr/>
          <p:nvPr/>
        </p:nvSpPr>
        <p:spPr>
          <a:xfrm>
            <a:off x="592920" y="5631120"/>
            <a:ext cx="9309600" cy="8755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1000" b="0" strike="noStrike" spc="-1" dirty="0">
                <a:solidFill>
                  <a:srgbClr val="FFFFFF"/>
                </a:solidFill>
                <a:latin typeface="SamsungOne 400C"/>
                <a:ea typeface="SamsungOne 400"/>
              </a:rPr>
              <a:t>ⓒ</a:t>
            </a:r>
            <a:r>
              <a:rPr lang="en-US" sz="1000" b="0" strike="noStrike" spc="-1" dirty="0">
                <a:solidFill>
                  <a:srgbClr val="FFFFFF"/>
                </a:solidFill>
                <a:latin typeface="SamsungOne 400C"/>
                <a:ea typeface="SamsungOne 400C"/>
              </a:rPr>
              <a:t>2020 SAMSUNG. All rights reserved.</a:t>
            </a:r>
            <a:endParaRPr lang="en-US" sz="1000" b="0" strike="noStrike" spc="-1" dirty="0">
              <a:latin typeface="Arial"/>
            </a:endParaRPr>
          </a:p>
          <a:p>
            <a:pPr>
              <a:lnSpc>
                <a:spcPct val="100000"/>
              </a:lnSpc>
              <a:spcBef>
                <a:spcPts val="601"/>
              </a:spcBef>
              <a:tabLst>
                <a:tab pos="0" algn="l"/>
              </a:tabLst>
            </a:pPr>
            <a:r>
              <a:rPr lang="en-US" sz="1000" b="0" strike="noStrike" spc="-1" dirty="0">
                <a:solidFill>
                  <a:srgbClr val="FFFFFF"/>
                </a:solidFill>
                <a:latin typeface="SamsungOne 400C"/>
                <a:ea typeface="SamsungOne 400C"/>
              </a:rPr>
              <a:t>Samsung Electronics Corporate Citizenship Office holds the copyright of book.</a:t>
            </a:r>
            <a:endParaRPr lang="en-US" sz="1000" b="0" strike="noStrike" spc="-1" dirty="0">
              <a:latin typeface="Arial"/>
            </a:endParaRPr>
          </a:p>
          <a:p>
            <a:pPr>
              <a:lnSpc>
                <a:spcPct val="100000"/>
              </a:lnSpc>
              <a:spcBef>
                <a:spcPts val="300"/>
              </a:spcBef>
              <a:tabLst>
                <a:tab pos="0" algn="l"/>
              </a:tabLst>
            </a:pPr>
            <a:r>
              <a:rPr lang="en-US" sz="1000" b="0" strike="noStrike" spc="-1" dirty="0">
                <a:solidFill>
                  <a:srgbClr val="FFFFFF"/>
                </a:solidFill>
                <a:latin typeface="SamsungOne 400C"/>
                <a:ea typeface="SamsungOne 400C"/>
              </a:rPr>
              <a:t>This book is a literary property protected by copyright law so reprint and reproduction without permission are prohibited. </a:t>
            </a:r>
            <a:endParaRPr lang="en-US" sz="1000" b="0" strike="noStrike" spc="-1" dirty="0">
              <a:latin typeface="Arial"/>
            </a:endParaRPr>
          </a:p>
          <a:p>
            <a:pPr>
              <a:lnSpc>
                <a:spcPct val="100000"/>
              </a:lnSpc>
              <a:tabLst>
                <a:tab pos="0" algn="l"/>
              </a:tabLst>
            </a:pPr>
            <a:r>
              <a:rPr lang="en-US" sz="1000" b="0" strike="noStrike" spc="-1" dirty="0">
                <a:solidFill>
                  <a:srgbClr val="FFFFFF"/>
                </a:solidFill>
                <a:latin typeface="SamsungOne 400C"/>
                <a:ea typeface="SamsungOne 400C"/>
              </a:rPr>
              <a:t>To use this book other than the curriculum of Samsung innovation Campus or to use the entire or part of this book, you must receive written consent from copyright holder.</a:t>
            </a:r>
            <a:endParaRPr lang="en-US" sz="1000" b="0" strike="noStrike" spc="-1" dirty="0">
              <a:latin typeface="Arial"/>
            </a:endParaRPr>
          </a:p>
        </p:txBody>
      </p:sp>
      <p:sp>
        <p:nvSpPr>
          <p:cNvPr id="165" name="CustomShape 2"/>
          <p:cNvSpPr/>
          <p:nvPr/>
        </p:nvSpPr>
        <p:spPr>
          <a:xfrm>
            <a:off x="806652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pic>
        <p:nvPicPr>
          <p:cNvPr id="166" name="그림 3"/>
          <p:cNvPicPr/>
          <p:nvPr/>
        </p:nvPicPr>
        <p:blipFill>
          <a:blip r:embed="rId14"/>
          <a:stretch/>
        </p:blipFill>
        <p:spPr>
          <a:xfrm>
            <a:off x="3271320" y="2628720"/>
            <a:ext cx="3359880" cy="1101600"/>
          </a:xfrm>
          <a:prstGeom prst="rect">
            <a:avLst/>
          </a:prstGeom>
          <a:ln>
            <a:noFill/>
          </a:ln>
        </p:spPr>
      </p:pic>
      <p:sp>
        <p:nvSpPr>
          <p:cNvPr id="167" name="PlaceHolder 3"/>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68" name="PlaceHolder 4"/>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spd="slow">
    <p:cover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neisse/scrapped-lyrics-from-6-genre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865800" y="2741400"/>
            <a:ext cx="8671680" cy="6706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4400" b="0" strike="noStrike" spc="-1" dirty="0">
                <a:solidFill>
                  <a:srgbClr val="FFFFFF"/>
                </a:solidFill>
                <a:latin typeface="Samsung Sharp Sans"/>
                <a:ea typeface="Samsung Sharp Sans"/>
              </a:rPr>
              <a:t>Samsung Innovation Campus</a:t>
            </a:r>
            <a:endParaRPr lang="en-US" sz="4400" b="0" strike="noStrike" spc="-1" dirty="0">
              <a:latin typeface="Arial"/>
            </a:endParaRPr>
          </a:p>
        </p:txBody>
      </p:sp>
      <p:sp>
        <p:nvSpPr>
          <p:cNvPr id="212" name="CustomShape 2"/>
          <p:cNvSpPr/>
          <p:nvPr/>
        </p:nvSpPr>
        <p:spPr>
          <a:xfrm>
            <a:off x="865800" y="3579120"/>
            <a:ext cx="6044760" cy="3664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nSpc>
                <a:spcPct val="100000"/>
              </a:lnSpc>
              <a:tabLst>
                <a:tab pos="0" algn="l"/>
              </a:tabLst>
            </a:pPr>
            <a:r>
              <a:rPr lang="en-US" sz="2400" b="0" strike="noStrike" spc="-1" dirty="0">
                <a:solidFill>
                  <a:srgbClr val="00B3E3"/>
                </a:solidFill>
                <a:latin typeface="Samsung Sharp Sans"/>
                <a:ea typeface="Samsung Sharp Sans"/>
              </a:rPr>
              <a:t>Artificial Intelligence Course</a:t>
            </a:r>
            <a:endParaRPr lang="en-US" sz="2400" b="0" strike="noStrike" spc="-1" dirty="0">
              <a:latin typeface="Arial"/>
            </a:endParaRPr>
          </a:p>
        </p:txBody>
      </p:sp>
      <p:sp>
        <p:nvSpPr>
          <p:cNvPr id="4" name="Rectangle 3">
            <a:extLst>
              <a:ext uri="{FF2B5EF4-FFF2-40B4-BE49-F238E27FC236}">
                <a16:creationId xmlns:a16="http://schemas.microsoft.com/office/drawing/2014/main" id="{50842566-E1D1-4463-84E6-6179119E348D}"/>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Design Thinking</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2227218"/>
            <a:ext cx="1680164" cy="461665"/>
          </a:xfrm>
          <a:prstGeom prst="rect">
            <a:avLst/>
          </a:prstGeom>
          <a:noFill/>
        </p:spPr>
        <p:txBody>
          <a:bodyPr wrap="square">
            <a:spAutoFit/>
          </a:bodyPr>
          <a:lstStyle/>
          <a:p>
            <a:r>
              <a:rPr lang="en-US" sz="2400" b="1" dirty="0">
                <a:solidFill>
                  <a:srgbClr val="002060"/>
                </a:solidFill>
              </a:rPr>
              <a:t>Analyze :</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5000" y="3781588"/>
            <a:ext cx="5656418" cy="1754326"/>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I am an experienced music author. I have been composing </a:t>
            </a:r>
            <a:r>
              <a:rPr lang="en-US" dirty="0">
                <a:solidFill>
                  <a:srgbClr val="000000"/>
                </a:solidFill>
              </a:rPr>
              <a:t>songs</a:t>
            </a:r>
            <a:r>
              <a:rPr lang="en-US" b="0" i="0" dirty="0">
                <a:solidFill>
                  <a:srgbClr val="000000"/>
                </a:solidFill>
                <a:effectLst/>
              </a:rPr>
              <a:t> for over 10 years, but I still cannot find a formula for success. Some of my songs are popular, while others remain unknown. I sometimes wish I could figure out how my fans think, to know what they like.</a:t>
            </a:r>
          </a:p>
        </p:txBody>
      </p:sp>
      <p:sp>
        <p:nvSpPr>
          <p:cNvPr id="12" name="TextBox 11">
            <a:extLst>
              <a:ext uri="{FF2B5EF4-FFF2-40B4-BE49-F238E27FC236}">
                <a16:creationId xmlns:a16="http://schemas.microsoft.com/office/drawing/2014/main" id="{6853D22C-EA91-4699-886F-92B5DE2CD0FA}"/>
              </a:ext>
            </a:extLst>
          </p:cNvPr>
          <p:cNvSpPr txBox="1"/>
          <p:nvPr/>
        </p:nvSpPr>
        <p:spPr>
          <a:xfrm>
            <a:off x="495000" y="3198167"/>
            <a:ext cx="2636127" cy="461665"/>
          </a:xfrm>
          <a:prstGeom prst="rect">
            <a:avLst/>
          </a:prstGeom>
          <a:noFill/>
        </p:spPr>
        <p:txBody>
          <a:bodyPr wrap="square">
            <a:spAutoFit/>
          </a:bodyPr>
          <a:lstStyle/>
          <a:p>
            <a:r>
              <a:rPr lang="en-US" sz="2400" b="1" dirty="0"/>
              <a:t>Creating Persona</a:t>
            </a:r>
          </a:p>
        </p:txBody>
      </p:sp>
      <p:pic>
        <p:nvPicPr>
          <p:cNvPr id="2" name="Picture 1">
            <a:extLst>
              <a:ext uri="{FF2B5EF4-FFF2-40B4-BE49-F238E27FC236}">
                <a16:creationId xmlns:a16="http://schemas.microsoft.com/office/drawing/2014/main" id="{FEE8B8B4-3BD9-45E7-A51D-3427CD8373C7}"/>
              </a:ext>
            </a:extLst>
          </p:cNvPr>
          <p:cNvPicPr>
            <a:picLocks noChangeAspect="1"/>
          </p:cNvPicPr>
          <p:nvPr/>
        </p:nvPicPr>
        <p:blipFill rotWithShape="1">
          <a:blip r:embed="rId3"/>
          <a:srcRect l="18608" r="24273" b="6669"/>
          <a:stretch/>
        </p:blipFill>
        <p:spPr>
          <a:xfrm>
            <a:off x="7102937" y="2893697"/>
            <a:ext cx="2409553" cy="2642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5242049"/>
      </p:ext>
    </p:extLst>
  </p:cSld>
  <p:clrMapOvr>
    <a:masterClrMapping/>
  </p:clrMapOvr>
  <p:transition spd="slow">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Design Thinking</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4999" y="2227218"/>
            <a:ext cx="1929545" cy="461665"/>
          </a:xfrm>
          <a:prstGeom prst="rect">
            <a:avLst/>
          </a:prstGeom>
          <a:noFill/>
        </p:spPr>
        <p:txBody>
          <a:bodyPr wrap="square">
            <a:spAutoFit/>
          </a:bodyPr>
          <a:lstStyle/>
          <a:p>
            <a:r>
              <a:rPr lang="en-US" sz="2400" b="1" dirty="0">
                <a:solidFill>
                  <a:srgbClr val="002060"/>
                </a:solidFill>
              </a:rPr>
              <a:t>DISCOVER :</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4999" y="3402385"/>
            <a:ext cx="5656418" cy="1077218"/>
          </a:xfrm>
          <a:prstGeom prst="rect">
            <a:avLst/>
          </a:prstGeom>
          <a:noFill/>
        </p:spPr>
        <p:txBody>
          <a:bodyPr wrap="square">
            <a:spAutoFit/>
          </a:bodyPr>
          <a:lstStyle/>
          <a:p>
            <a:pPr marL="342900" indent="-342900">
              <a:buFont typeface="Arial" panose="020B0604020202020204" pitchFamily="34" charset="0"/>
              <a:buChar char="•"/>
            </a:pPr>
            <a:r>
              <a:rPr lang="en-US" sz="1600" b="0" i="0" dirty="0">
                <a:solidFill>
                  <a:srgbClr val="000000"/>
                </a:solidFill>
                <a:effectLst/>
              </a:rPr>
              <a:t>Most people listen to music while on the bus or in the metro, or even when studying sometimes. People rarely stop to solely listen to music, they're always doing something else at the same time.</a:t>
            </a:r>
          </a:p>
        </p:txBody>
      </p:sp>
      <p:sp>
        <p:nvSpPr>
          <p:cNvPr id="12" name="TextBox 11">
            <a:extLst>
              <a:ext uri="{FF2B5EF4-FFF2-40B4-BE49-F238E27FC236}">
                <a16:creationId xmlns:a16="http://schemas.microsoft.com/office/drawing/2014/main" id="{6853D22C-EA91-4699-886F-92B5DE2CD0FA}"/>
              </a:ext>
            </a:extLst>
          </p:cNvPr>
          <p:cNvSpPr txBox="1"/>
          <p:nvPr/>
        </p:nvSpPr>
        <p:spPr>
          <a:xfrm>
            <a:off x="494999" y="2845579"/>
            <a:ext cx="1416927" cy="400110"/>
          </a:xfrm>
          <a:prstGeom prst="rect">
            <a:avLst/>
          </a:prstGeom>
          <a:noFill/>
        </p:spPr>
        <p:txBody>
          <a:bodyPr wrap="square">
            <a:spAutoFit/>
          </a:bodyPr>
          <a:lstStyle/>
          <a:p>
            <a:r>
              <a:rPr lang="en-US" sz="2000" b="0" i="0" dirty="0">
                <a:solidFill>
                  <a:srgbClr val="000000"/>
                </a:solidFill>
                <a:effectLst/>
              </a:rPr>
              <a:t>People :</a:t>
            </a:r>
            <a:endParaRPr lang="en-US" sz="2000" b="1" dirty="0"/>
          </a:p>
        </p:txBody>
      </p:sp>
      <p:pic>
        <p:nvPicPr>
          <p:cNvPr id="3" name="Picture 2">
            <a:extLst>
              <a:ext uri="{FF2B5EF4-FFF2-40B4-BE49-F238E27FC236}">
                <a16:creationId xmlns:a16="http://schemas.microsoft.com/office/drawing/2014/main" id="{A8F08966-3073-4DD3-A9B8-D0D4E1AEC4B8}"/>
              </a:ext>
            </a:extLst>
          </p:cNvPr>
          <p:cNvPicPr>
            <a:picLocks noChangeAspect="1"/>
          </p:cNvPicPr>
          <p:nvPr/>
        </p:nvPicPr>
        <p:blipFill rotWithShape="1">
          <a:blip r:embed="rId3"/>
          <a:srcRect l="29482"/>
          <a:stretch/>
        </p:blipFill>
        <p:spPr>
          <a:xfrm>
            <a:off x="6793552" y="3141936"/>
            <a:ext cx="2613971" cy="2316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F181A4E4-E260-45C1-8FDA-C7928DF64BDF}"/>
              </a:ext>
            </a:extLst>
          </p:cNvPr>
          <p:cNvSpPr txBox="1"/>
          <p:nvPr/>
        </p:nvSpPr>
        <p:spPr>
          <a:xfrm>
            <a:off x="494999" y="4479603"/>
            <a:ext cx="1416927" cy="400110"/>
          </a:xfrm>
          <a:prstGeom prst="rect">
            <a:avLst/>
          </a:prstGeom>
          <a:noFill/>
        </p:spPr>
        <p:txBody>
          <a:bodyPr wrap="square">
            <a:spAutoFit/>
          </a:bodyPr>
          <a:lstStyle/>
          <a:p>
            <a:r>
              <a:rPr lang="en-US" sz="2000" dirty="0">
                <a:solidFill>
                  <a:srgbClr val="000000"/>
                </a:solidFill>
              </a:rPr>
              <a:t>Tools </a:t>
            </a:r>
            <a:r>
              <a:rPr lang="en-US" sz="2000" b="0" i="0" dirty="0">
                <a:solidFill>
                  <a:srgbClr val="000000"/>
                </a:solidFill>
                <a:effectLst/>
              </a:rPr>
              <a:t>:</a:t>
            </a:r>
            <a:endParaRPr lang="en-US" sz="2000" b="1" dirty="0"/>
          </a:p>
        </p:txBody>
      </p:sp>
      <p:sp>
        <p:nvSpPr>
          <p:cNvPr id="16" name="TextBox 15">
            <a:extLst>
              <a:ext uri="{FF2B5EF4-FFF2-40B4-BE49-F238E27FC236}">
                <a16:creationId xmlns:a16="http://schemas.microsoft.com/office/drawing/2014/main" id="{17D68EEA-E075-4BBB-B480-6B5054FBB273}"/>
              </a:ext>
            </a:extLst>
          </p:cNvPr>
          <p:cNvSpPr txBox="1"/>
          <p:nvPr/>
        </p:nvSpPr>
        <p:spPr>
          <a:xfrm>
            <a:off x="546713" y="4874739"/>
            <a:ext cx="5656418" cy="830997"/>
          </a:xfrm>
          <a:prstGeom prst="rect">
            <a:avLst/>
          </a:prstGeom>
          <a:noFill/>
        </p:spPr>
        <p:txBody>
          <a:bodyPr wrap="square">
            <a:spAutoFit/>
          </a:bodyPr>
          <a:lstStyle/>
          <a:p>
            <a:pPr marL="342900" indent="-342900">
              <a:buFont typeface="Arial" panose="020B0604020202020204" pitchFamily="34" charset="0"/>
              <a:buChar char="•"/>
            </a:pPr>
            <a:r>
              <a:rPr lang="en-US" sz="1600" b="0" i="0" dirty="0">
                <a:solidFill>
                  <a:srgbClr val="000000"/>
                </a:solidFill>
                <a:effectLst/>
              </a:rPr>
              <a:t>Most people use their headphones, so as not to disturb others, and also so as not to be disturbed. These headphones also work as ear mufflers.</a:t>
            </a:r>
          </a:p>
        </p:txBody>
      </p:sp>
    </p:spTree>
    <p:extLst>
      <p:ext uri="{BB962C8B-B14F-4D97-AF65-F5344CB8AC3E}">
        <p14:creationId xmlns:p14="http://schemas.microsoft.com/office/powerpoint/2010/main" val="2572087773"/>
      </p:ext>
    </p:extLst>
  </p:cSld>
  <p:clrMapOvr>
    <a:masterClrMapping/>
  </p:clrMapOvr>
  <p:transition spd="slow">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Design Thinking</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4999" y="2227218"/>
            <a:ext cx="1929545" cy="461665"/>
          </a:xfrm>
          <a:prstGeom prst="rect">
            <a:avLst/>
          </a:prstGeom>
          <a:noFill/>
        </p:spPr>
        <p:txBody>
          <a:bodyPr wrap="square">
            <a:spAutoFit/>
          </a:bodyPr>
          <a:lstStyle/>
          <a:p>
            <a:r>
              <a:rPr lang="en-US" sz="2400" b="1" dirty="0">
                <a:solidFill>
                  <a:srgbClr val="002060"/>
                </a:solidFill>
              </a:rPr>
              <a:t>DISCOVER :</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4999" y="3402385"/>
            <a:ext cx="5656418" cy="1077218"/>
          </a:xfrm>
          <a:prstGeom prst="rect">
            <a:avLst/>
          </a:prstGeom>
          <a:noFill/>
        </p:spPr>
        <p:txBody>
          <a:bodyPr wrap="square">
            <a:spAutoFit/>
          </a:bodyPr>
          <a:lstStyle/>
          <a:p>
            <a:pPr marL="342900" indent="-342900">
              <a:buFont typeface="Arial" panose="020B0604020202020204" pitchFamily="34" charset="0"/>
              <a:buChar char="•"/>
            </a:pPr>
            <a:r>
              <a:rPr lang="en-US" sz="1600" b="0" i="0" dirty="0">
                <a:solidFill>
                  <a:srgbClr val="000000"/>
                </a:solidFill>
                <a:effectLst/>
              </a:rPr>
              <a:t>Headphones are usually manufactured in such a way that isolates the user from the surrounding environment. So all they need is a relatively safe environment, where their headphones won’t be stolen.</a:t>
            </a:r>
          </a:p>
        </p:txBody>
      </p:sp>
      <p:sp>
        <p:nvSpPr>
          <p:cNvPr id="12" name="TextBox 11">
            <a:extLst>
              <a:ext uri="{FF2B5EF4-FFF2-40B4-BE49-F238E27FC236}">
                <a16:creationId xmlns:a16="http://schemas.microsoft.com/office/drawing/2014/main" id="{6853D22C-EA91-4699-886F-92B5DE2CD0FA}"/>
              </a:ext>
            </a:extLst>
          </p:cNvPr>
          <p:cNvSpPr txBox="1"/>
          <p:nvPr/>
        </p:nvSpPr>
        <p:spPr>
          <a:xfrm>
            <a:off x="494999" y="2845579"/>
            <a:ext cx="1929545" cy="400110"/>
          </a:xfrm>
          <a:prstGeom prst="rect">
            <a:avLst/>
          </a:prstGeom>
          <a:noFill/>
        </p:spPr>
        <p:txBody>
          <a:bodyPr wrap="square">
            <a:spAutoFit/>
          </a:bodyPr>
          <a:lstStyle/>
          <a:p>
            <a:r>
              <a:rPr lang="en-US" sz="2000" b="0" i="0" dirty="0">
                <a:solidFill>
                  <a:srgbClr val="000000"/>
                </a:solidFill>
                <a:effectLst/>
              </a:rPr>
              <a:t>Environment :</a:t>
            </a:r>
            <a:endParaRPr lang="en-US" sz="2000" b="1" dirty="0"/>
          </a:p>
        </p:txBody>
      </p:sp>
      <p:pic>
        <p:nvPicPr>
          <p:cNvPr id="3" name="Picture 2">
            <a:extLst>
              <a:ext uri="{FF2B5EF4-FFF2-40B4-BE49-F238E27FC236}">
                <a16:creationId xmlns:a16="http://schemas.microsoft.com/office/drawing/2014/main" id="{A8F08966-3073-4DD3-A9B8-D0D4E1AEC4B8}"/>
              </a:ext>
            </a:extLst>
          </p:cNvPr>
          <p:cNvPicPr>
            <a:picLocks noChangeAspect="1"/>
          </p:cNvPicPr>
          <p:nvPr/>
        </p:nvPicPr>
        <p:blipFill rotWithShape="1">
          <a:blip r:embed="rId3"/>
          <a:srcRect l="29482"/>
          <a:stretch/>
        </p:blipFill>
        <p:spPr>
          <a:xfrm>
            <a:off x="6793552" y="3141936"/>
            <a:ext cx="2613971" cy="2316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F181A4E4-E260-45C1-8FDA-C7928DF64BDF}"/>
              </a:ext>
            </a:extLst>
          </p:cNvPr>
          <p:cNvSpPr txBox="1"/>
          <p:nvPr/>
        </p:nvSpPr>
        <p:spPr>
          <a:xfrm>
            <a:off x="494999" y="4479603"/>
            <a:ext cx="1416927" cy="400110"/>
          </a:xfrm>
          <a:prstGeom prst="rect">
            <a:avLst/>
          </a:prstGeom>
          <a:noFill/>
        </p:spPr>
        <p:txBody>
          <a:bodyPr wrap="square">
            <a:spAutoFit/>
          </a:bodyPr>
          <a:lstStyle/>
          <a:p>
            <a:r>
              <a:rPr lang="en-US" sz="2000" dirty="0">
                <a:solidFill>
                  <a:srgbClr val="000000"/>
                </a:solidFill>
              </a:rPr>
              <a:t>Activity </a:t>
            </a:r>
            <a:r>
              <a:rPr lang="en-US" sz="2000" b="0" i="0" dirty="0">
                <a:solidFill>
                  <a:srgbClr val="000000"/>
                </a:solidFill>
                <a:effectLst/>
              </a:rPr>
              <a:t>:</a:t>
            </a:r>
            <a:endParaRPr lang="en-US" sz="2000" b="1" dirty="0"/>
          </a:p>
        </p:txBody>
      </p:sp>
      <p:sp>
        <p:nvSpPr>
          <p:cNvPr id="16" name="TextBox 15">
            <a:extLst>
              <a:ext uri="{FF2B5EF4-FFF2-40B4-BE49-F238E27FC236}">
                <a16:creationId xmlns:a16="http://schemas.microsoft.com/office/drawing/2014/main" id="{17D68EEA-E075-4BBB-B480-6B5054FBB273}"/>
              </a:ext>
            </a:extLst>
          </p:cNvPr>
          <p:cNvSpPr txBox="1"/>
          <p:nvPr/>
        </p:nvSpPr>
        <p:spPr>
          <a:xfrm>
            <a:off x="546713" y="4874739"/>
            <a:ext cx="5656418" cy="830997"/>
          </a:xfrm>
          <a:prstGeom prst="rect">
            <a:avLst/>
          </a:prstGeom>
          <a:noFill/>
        </p:spPr>
        <p:txBody>
          <a:bodyPr wrap="square">
            <a:spAutoFit/>
          </a:bodyPr>
          <a:lstStyle/>
          <a:p>
            <a:pPr marL="342900" indent="-342900">
              <a:buFont typeface="Arial" panose="020B0604020202020204" pitchFamily="34" charset="0"/>
              <a:buChar char="•"/>
            </a:pPr>
            <a:r>
              <a:rPr lang="en-US" sz="1600" b="0" i="0" dirty="0">
                <a:solidFill>
                  <a:srgbClr val="000000"/>
                </a:solidFill>
                <a:effectLst/>
              </a:rPr>
              <a:t>People usually refrain from other activities that require communication while listening to music, so as not to get disturbed.</a:t>
            </a:r>
          </a:p>
        </p:txBody>
      </p:sp>
    </p:spTree>
    <p:extLst>
      <p:ext uri="{BB962C8B-B14F-4D97-AF65-F5344CB8AC3E}">
        <p14:creationId xmlns:p14="http://schemas.microsoft.com/office/powerpoint/2010/main" val="2666259897"/>
      </p:ext>
    </p:extLst>
  </p:cSld>
  <p:clrMapOvr>
    <a:masterClrMapping/>
  </p:clrMapOvr>
  <p:transition spd="slow">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Design Thinking</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4999" y="2328838"/>
            <a:ext cx="3813765" cy="461665"/>
          </a:xfrm>
          <a:prstGeom prst="rect">
            <a:avLst/>
          </a:prstGeom>
          <a:noFill/>
        </p:spPr>
        <p:txBody>
          <a:bodyPr wrap="square">
            <a:spAutoFit/>
          </a:bodyPr>
          <a:lstStyle/>
          <a:p>
            <a:r>
              <a:rPr lang="en-US" sz="2400" b="1" dirty="0">
                <a:solidFill>
                  <a:srgbClr val="002060"/>
                </a:solidFill>
              </a:rPr>
              <a:t>IDEATE </a:t>
            </a:r>
            <a:r>
              <a:rPr lang="en-US" sz="2400" b="1" dirty="0">
                <a:solidFill>
                  <a:srgbClr val="002060"/>
                </a:solidFill>
                <a:latin typeface="Algerian" panose="04020705040A02060702" pitchFamily="82" charset="0"/>
              </a:rPr>
              <a:t>&amp;</a:t>
            </a:r>
            <a:r>
              <a:rPr lang="en-US" sz="2400" b="1" dirty="0">
                <a:solidFill>
                  <a:srgbClr val="002060"/>
                </a:solidFill>
              </a:rPr>
              <a:t> PROTOTYPE :</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4999" y="3004283"/>
            <a:ext cx="5656418" cy="2585323"/>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Many people listen to music, but this causes a lack of communication between people. That is why we thought of trying to find common ground between music and communication. An application that you can play with your friends, but still encompasses music.</a:t>
            </a:r>
          </a:p>
          <a:p>
            <a:endParaRPr lang="en-US" b="0" i="0" dirty="0">
              <a:solidFill>
                <a:srgbClr val="000000"/>
              </a:solidFill>
              <a:effectLst/>
            </a:endParaRPr>
          </a:p>
          <a:p>
            <a:pPr marL="342900" indent="-342900">
              <a:buFont typeface="Arial" panose="020B0604020202020204" pitchFamily="34" charset="0"/>
              <a:buChar char="•"/>
            </a:pPr>
            <a:r>
              <a:rPr lang="en-US" dirty="0">
                <a:solidFill>
                  <a:srgbClr val="000000"/>
                </a:solidFill>
              </a:rPr>
              <a:t>This application will contain many different modes.</a:t>
            </a:r>
            <a:endParaRPr lang="en-US" b="0" i="0" dirty="0">
              <a:solidFill>
                <a:srgbClr val="000000"/>
              </a:solidFill>
              <a:effectLst/>
            </a:endParaRPr>
          </a:p>
        </p:txBody>
      </p:sp>
      <p:pic>
        <p:nvPicPr>
          <p:cNvPr id="2" name="Picture 1">
            <a:extLst>
              <a:ext uri="{FF2B5EF4-FFF2-40B4-BE49-F238E27FC236}">
                <a16:creationId xmlns:a16="http://schemas.microsoft.com/office/drawing/2014/main" id="{105AA0C5-BDBB-47C5-9B86-6E896946F99E}"/>
              </a:ext>
            </a:extLst>
          </p:cNvPr>
          <p:cNvPicPr>
            <a:picLocks noChangeAspect="1"/>
          </p:cNvPicPr>
          <p:nvPr/>
        </p:nvPicPr>
        <p:blipFill rotWithShape="1">
          <a:blip r:embed="rId3"/>
          <a:srcRect l="12077" r="9584" b="8026"/>
          <a:stretch/>
        </p:blipFill>
        <p:spPr>
          <a:xfrm>
            <a:off x="6669540" y="3070465"/>
            <a:ext cx="2842950" cy="2452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E6C94E54-C1C6-454A-A567-4F7E3CFB7878}"/>
              </a:ext>
            </a:extLst>
          </p:cNvPr>
          <p:cNvSpPr/>
          <p:nvPr/>
        </p:nvSpPr>
        <p:spPr>
          <a:xfrm>
            <a:off x="7620000" y="4822825"/>
            <a:ext cx="866775" cy="130175"/>
          </a:xfrm>
          <a:prstGeom prst="rect">
            <a:avLst/>
          </a:prstGeom>
          <a:solidFill>
            <a:srgbClr val="060B25"/>
          </a:solidFill>
          <a:ln>
            <a:solidFill>
              <a:srgbClr val="060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650810"/>
      </p:ext>
    </p:extLst>
  </p:cSld>
  <p:clrMapOvr>
    <a:masterClrMapping/>
  </p:clrMapOvr>
  <p:transition spd="slow">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Features</a:t>
            </a:r>
          </a:p>
        </p:txBody>
      </p:sp>
      <p:sp>
        <p:nvSpPr>
          <p:cNvPr id="7" name="TextBox 6">
            <a:extLst>
              <a:ext uri="{FF2B5EF4-FFF2-40B4-BE49-F238E27FC236}">
                <a16:creationId xmlns:a16="http://schemas.microsoft.com/office/drawing/2014/main" id="{8BF7461F-D4D2-4261-8234-60735868A66C}"/>
              </a:ext>
            </a:extLst>
          </p:cNvPr>
          <p:cNvSpPr txBox="1"/>
          <p:nvPr/>
        </p:nvSpPr>
        <p:spPr>
          <a:xfrm>
            <a:off x="568916" y="2657425"/>
            <a:ext cx="5859114" cy="2862322"/>
          </a:xfrm>
          <a:prstGeom prst="rect">
            <a:avLst/>
          </a:prstGeom>
          <a:noFill/>
        </p:spPr>
        <p:txBody>
          <a:bodyPr wrap="square">
            <a:spAutoFit/>
          </a:bodyPr>
          <a:lstStyle/>
          <a:p>
            <a:pPr marL="285750" indent="-285750">
              <a:buFont typeface="Arial" panose="020B0604020202020204" pitchFamily="34" charset="0"/>
              <a:buChar char="•"/>
            </a:pPr>
            <a:r>
              <a:rPr lang="en-US" dirty="0"/>
              <a:t>ALink :</a:t>
            </a:r>
          </a:p>
          <a:p>
            <a:r>
              <a:rPr lang="en-US" dirty="0"/>
              <a:t>          Link to the song's artist page.</a:t>
            </a:r>
          </a:p>
          <a:p>
            <a:pPr marL="285750" indent="-285750">
              <a:buFont typeface="Arial" panose="020B0604020202020204" pitchFamily="34" charset="0"/>
              <a:buChar char="•"/>
            </a:pPr>
            <a:r>
              <a:rPr lang="en-US" dirty="0"/>
              <a:t>SName :</a:t>
            </a:r>
          </a:p>
          <a:p>
            <a:r>
              <a:rPr lang="en-US" dirty="0"/>
              <a:t>          Song name.</a:t>
            </a:r>
          </a:p>
          <a:p>
            <a:pPr marL="285750" indent="-285750">
              <a:buFont typeface="Arial" panose="020B0604020202020204" pitchFamily="34" charset="0"/>
              <a:buChar char="•"/>
            </a:pPr>
            <a:r>
              <a:rPr lang="en-US" dirty="0"/>
              <a:t>SLink  :</a:t>
            </a:r>
          </a:p>
          <a:p>
            <a:r>
              <a:rPr lang="en-US" dirty="0"/>
              <a:t>           Link to the song's lyrics page.</a:t>
            </a:r>
          </a:p>
          <a:p>
            <a:pPr marL="285750" indent="-285750">
              <a:buFont typeface="Arial" panose="020B0604020202020204" pitchFamily="34" charset="0"/>
              <a:buChar char="•"/>
            </a:pPr>
            <a:r>
              <a:rPr lang="en-US" dirty="0"/>
              <a:t>Lyric :</a:t>
            </a:r>
          </a:p>
          <a:p>
            <a:r>
              <a:rPr lang="en-US" dirty="0"/>
              <a:t>          The song's lyric.</a:t>
            </a:r>
          </a:p>
          <a:p>
            <a:pPr marL="285750" indent="-285750">
              <a:buFont typeface="Arial" panose="020B0604020202020204" pitchFamily="34" charset="0"/>
              <a:buChar char="•"/>
            </a:pPr>
            <a:r>
              <a:rPr lang="en-US" dirty="0"/>
              <a:t>Idiom :</a:t>
            </a:r>
          </a:p>
          <a:p>
            <a:r>
              <a:rPr lang="en-US" dirty="0"/>
              <a:t>          The lyric’s idiom.</a:t>
            </a:r>
          </a:p>
        </p:txBody>
      </p:sp>
      <p:sp>
        <p:nvSpPr>
          <p:cNvPr id="8" name="Rectangle 3">
            <a:extLst>
              <a:ext uri="{FF2B5EF4-FFF2-40B4-BE49-F238E27FC236}">
                <a16:creationId xmlns:a16="http://schemas.microsoft.com/office/drawing/2014/main" id="{1F82DEF5-C518-42DC-AECB-8A88423A8E33}"/>
              </a:ext>
            </a:extLst>
          </p:cNvPr>
          <p:cNvSpPr>
            <a:spLocks noChangeArrowheads="1"/>
          </p:cNvSpPr>
          <p:nvPr/>
        </p:nvSpPr>
        <p:spPr bwMode="auto">
          <a:xfrm>
            <a:off x="0" y="0"/>
            <a:ext cx="5824538"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DCDDDE"/>
                </a:solidFill>
                <a:effectLst/>
                <a:latin typeface="Whitney"/>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A72906F-E247-4CCA-9766-2CD1FF6B4A2E}"/>
              </a:ext>
            </a:extLst>
          </p:cNvPr>
          <p:cNvPicPr>
            <a:picLocks noChangeAspect="1"/>
          </p:cNvPicPr>
          <p:nvPr/>
        </p:nvPicPr>
        <p:blipFill rotWithShape="1">
          <a:blip r:embed="rId3"/>
          <a:srcRect t="11794" r="64939" b="1861"/>
          <a:stretch/>
        </p:blipFill>
        <p:spPr>
          <a:xfrm>
            <a:off x="6501945" y="2619324"/>
            <a:ext cx="3052873" cy="301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63C048A0-00A5-4B71-8890-4BE311022C35}"/>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11" name="Rectangle 10">
            <a:extLst>
              <a:ext uri="{FF2B5EF4-FFF2-40B4-BE49-F238E27FC236}">
                <a16:creationId xmlns:a16="http://schemas.microsoft.com/office/drawing/2014/main" id="{6DAC083E-20FF-4202-8A75-18D07572F858}"/>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14CC47-56DF-4246-832F-96AAED510939}"/>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895562"/>
      </p:ext>
    </p:extLst>
  </p:cSld>
  <p:clrMapOvr>
    <a:masterClrMapping/>
  </p:clrMapOvr>
  <p:transition spd="slow">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Analysis</a:t>
            </a:r>
          </a:p>
        </p:txBody>
      </p:sp>
      <p:sp>
        <p:nvSpPr>
          <p:cNvPr id="6" name="Content Placeholder 2">
            <a:extLst>
              <a:ext uri="{FF2B5EF4-FFF2-40B4-BE49-F238E27FC236}">
                <a16:creationId xmlns:a16="http://schemas.microsoft.com/office/drawing/2014/main" id="{E608268D-4092-425C-B56E-373A24FB18AA}"/>
              </a:ext>
            </a:extLst>
          </p:cNvPr>
          <p:cNvSpPr txBox="1">
            <a:spLocks/>
          </p:cNvSpPr>
          <p:nvPr/>
        </p:nvSpPr>
        <p:spPr>
          <a:xfrm>
            <a:off x="495000" y="2087835"/>
            <a:ext cx="10554574" cy="449656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F03B5E"/>
              </a:buClr>
              <a:buSzTx/>
              <a:buFont typeface="Wingdings 2" charset="2"/>
              <a:buNone/>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F03B5E"/>
              </a:buClr>
              <a:buSzTx/>
              <a:buFont typeface="Wingdings 2" charset="2"/>
              <a:buChar char=""/>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8BF7461F-D4D2-4261-8234-60735868A66C}"/>
              </a:ext>
            </a:extLst>
          </p:cNvPr>
          <p:cNvSpPr txBox="1"/>
          <p:nvPr/>
        </p:nvSpPr>
        <p:spPr>
          <a:xfrm>
            <a:off x="568914" y="3224915"/>
            <a:ext cx="4382496" cy="222240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t>Total :           206375</a:t>
            </a:r>
          </a:p>
          <a:p>
            <a:pPr marL="285750" indent="-285750">
              <a:lnSpc>
                <a:spcPct val="200000"/>
              </a:lnSpc>
              <a:buFont typeface="Arial" panose="020B0604020202020204" pitchFamily="34" charset="0"/>
              <a:buChar char="•"/>
            </a:pPr>
            <a:r>
              <a:rPr lang="en-US" dirty="0"/>
              <a:t>English:        114723</a:t>
            </a:r>
          </a:p>
          <a:p>
            <a:pPr marL="285750" indent="-285750">
              <a:lnSpc>
                <a:spcPct val="200000"/>
              </a:lnSpc>
              <a:buFont typeface="Arial" panose="020B0604020202020204" pitchFamily="34" charset="0"/>
              <a:buChar char="•"/>
            </a:pPr>
            <a:r>
              <a:rPr lang="en-US" dirty="0"/>
              <a:t>Portuguese:  85085</a:t>
            </a:r>
          </a:p>
          <a:p>
            <a:pPr marL="285750" indent="-285750">
              <a:lnSpc>
                <a:spcPct val="200000"/>
              </a:lnSpc>
              <a:buFont typeface="Arial" panose="020B0604020202020204" pitchFamily="34" charset="0"/>
              <a:buChar char="•"/>
            </a:pPr>
            <a:r>
              <a:rPr lang="en-US" dirty="0"/>
              <a:t>Others :         6567</a:t>
            </a:r>
          </a:p>
        </p:txBody>
      </p:sp>
      <p:sp>
        <p:nvSpPr>
          <p:cNvPr id="8" name="Rectangle 3">
            <a:extLst>
              <a:ext uri="{FF2B5EF4-FFF2-40B4-BE49-F238E27FC236}">
                <a16:creationId xmlns:a16="http://schemas.microsoft.com/office/drawing/2014/main" id="{1F82DEF5-C518-42DC-AECB-8A88423A8E33}"/>
              </a:ext>
            </a:extLst>
          </p:cNvPr>
          <p:cNvSpPr>
            <a:spLocks noChangeArrowheads="1"/>
          </p:cNvSpPr>
          <p:nvPr/>
        </p:nvSpPr>
        <p:spPr bwMode="auto">
          <a:xfrm>
            <a:off x="0" y="0"/>
            <a:ext cx="5824538"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DCDDDE"/>
                </a:solidFill>
                <a:effectLst/>
                <a:latin typeface="Whitney"/>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Chart 3">
            <a:extLst>
              <a:ext uri="{FF2B5EF4-FFF2-40B4-BE49-F238E27FC236}">
                <a16:creationId xmlns:a16="http://schemas.microsoft.com/office/drawing/2014/main" id="{EDB5CEAD-2444-4F19-9E3F-122523768105}"/>
              </a:ext>
            </a:extLst>
          </p:cNvPr>
          <p:cNvGraphicFramePr/>
          <p:nvPr>
            <p:extLst>
              <p:ext uri="{D42A27DB-BD31-4B8C-83A1-F6EECF244321}">
                <p14:modId xmlns:p14="http://schemas.microsoft.com/office/powerpoint/2010/main" val="570688561"/>
              </p:ext>
            </p:extLst>
          </p:nvPr>
        </p:nvGraphicFramePr>
        <p:xfrm>
          <a:off x="5288317" y="2375072"/>
          <a:ext cx="4382496" cy="356724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F9102AD6-446D-458B-BDF7-9D7A779BC1BF}"/>
              </a:ext>
            </a:extLst>
          </p:cNvPr>
          <p:cNvSpPr txBox="1"/>
          <p:nvPr/>
        </p:nvSpPr>
        <p:spPr>
          <a:xfrm>
            <a:off x="495000" y="2298200"/>
            <a:ext cx="4382496" cy="716350"/>
          </a:xfrm>
          <a:prstGeom prst="rect">
            <a:avLst/>
          </a:prstGeom>
          <a:noFill/>
        </p:spPr>
        <p:txBody>
          <a:bodyPr wrap="square">
            <a:spAutoFit/>
          </a:bodyPr>
          <a:lstStyle/>
          <a:p>
            <a:pPr>
              <a:lnSpc>
                <a:spcPct val="200000"/>
              </a:lnSpc>
            </a:pPr>
            <a:r>
              <a:rPr lang="en-US" sz="2400" b="1" dirty="0"/>
              <a:t>Lyric’s idiom</a:t>
            </a:r>
          </a:p>
        </p:txBody>
      </p:sp>
      <p:sp>
        <p:nvSpPr>
          <p:cNvPr id="11" name="Rectangle 10">
            <a:extLst>
              <a:ext uri="{FF2B5EF4-FFF2-40B4-BE49-F238E27FC236}">
                <a16:creationId xmlns:a16="http://schemas.microsoft.com/office/drawing/2014/main" id="{A0D3E4F7-3F0A-4091-B17B-6F1E973EDF3E}"/>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2E84B296-E6BE-4934-A232-77C94D755A7C}"/>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975813-8AB6-4F5B-A90E-6FAF4B8B0969}"/>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060967"/>
      </p:ext>
    </p:extLst>
  </p:cSld>
  <p:clrMapOvr>
    <a:masterClrMapping/>
  </p:clrMapOvr>
  <p:transition spd="slow">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Analysis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3"/>
            <a:ext cx="5859114" cy="1754326"/>
          </a:xfrm>
          <a:prstGeom prst="rect">
            <a:avLst/>
          </a:prstGeom>
          <a:noFill/>
        </p:spPr>
        <p:txBody>
          <a:bodyPr wrap="square">
            <a:spAutoFit/>
          </a:bodyPr>
          <a:lstStyle/>
          <a:p>
            <a:r>
              <a:rPr lang="en-US" dirty="0"/>
              <a:t>Restricted by the memory, we decided to train our model on only the English language, and more specifically, the songs written by Elvis Presley. This choice was not arbitrary, we chose Elvis as his songs seemingly contained the most sensible sentence structures.</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B1720-D34A-453A-83CC-79608B9D663C}"/>
              </a:ext>
            </a:extLst>
          </p:cNvPr>
          <p:cNvPicPr>
            <a:picLocks noChangeAspect="1"/>
          </p:cNvPicPr>
          <p:nvPr/>
        </p:nvPicPr>
        <p:blipFill>
          <a:blip r:embed="rId3"/>
          <a:stretch>
            <a:fillRect/>
          </a:stretch>
        </p:blipFill>
        <p:spPr>
          <a:xfrm>
            <a:off x="6849114" y="2790503"/>
            <a:ext cx="2729582" cy="2579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7518703"/>
      </p:ext>
    </p:extLst>
  </p:cSld>
  <p:clrMapOvr>
    <a:masterClrMapping/>
  </p:clrMapOvr>
  <p:transition spd="slow">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Analysis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2643711"/>
            <a:ext cx="5859114" cy="646331"/>
          </a:xfrm>
          <a:prstGeom prst="rect">
            <a:avLst/>
          </a:prstGeom>
          <a:noFill/>
        </p:spPr>
        <p:txBody>
          <a:bodyPr wrap="square">
            <a:spAutoFit/>
          </a:bodyPr>
          <a:lstStyle/>
          <a:p>
            <a:r>
              <a:rPr lang="en-US" dirty="0"/>
              <a:t>His songs seemingly contained the most sensible sentence structure.</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557AFDD-D5F9-4834-A200-EFD656869EF7}"/>
              </a:ext>
            </a:extLst>
          </p:cNvPr>
          <p:cNvSpPr txBox="1"/>
          <p:nvPr/>
        </p:nvSpPr>
        <p:spPr>
          <a:xfrm>
            <a:off x="495000" y="2182046"/>
            <a:ext cx="2990322" cy="461665"/>
          </a:xfrm>
          <a:prstGeom prst="rect">
            <a:avLst/>
          </a:prstGeom>
          <a:noFill/>
        </p:spPr>
        <p:txBody>
          <a:bodyPr wrap="square">
            <a:spAutoFit/>
          </a:bodyPr>
          <a:lstStyle/>
          <a:p>
            <a:r>
              <a:rPr lang="en-US" sz="2400" b="1" dirty="0"/>
              <a:t>Why Elvis Presley?</a:t>
            </a:r>
          </a:p>
        </p:txBody>
      </p:sp>
      <p:sp>
        <p:nvSpPr>
          <p:cNvPr id="12" name="TextBox 11">
            <a:extLst>
              <a:ext uri="{FF2B5EF4-FFF2-40B4-BE49-F238E27FC236}">
                <a16:creationId xmlns:a16="http://schemas.microsoft.com/office/drawing/2014/main" id="{7B2CF505-95FE-43DD-8716-397FC18CFF1A}"/>
              </a:ext>
            </a:extLst>
          </p:cNvPr>
          <p:cNvSpPr txBox="1"/>
          <p:nvPr/>
        </p:nvSpPr>
        <p:spPr>
          <a:xfrm>
            <a:off x="495000" y="3429000"/>
            <a:ext cx="2990322" cy="461665"/>
          </a:xfrm>
          <a:prstGeom prst="rect">
            <a:avLst/>
          </a:prstGeom>
          <a:noFill/>
        </p:spPr>
        <p:txBody>
          <a:bodyPr wrap="square">
            <a:spAutoFit/>
          </a:bodyPr>
          <a:lstStyle/>
          <a:p>
            <a:r>
              <a:rPr lang="en-US" sz="2400" b="1" dirty="0"/>
              <a:t>Advantages</a:t>
            </a:r>
          </a:p>
        </p:txBody>
      </p:sp>
      <p:sp>
        <p:nvSpPr>
          <p:cNvPr id="13" name="TextBox 12">
            <a:extLst>
              <a:ext uri="{FF2B5EF4-FFF2-40B4-BE49-F238E27FC236}">
                <a16:creationId xmlns:a16="http://schemas.microsoft.com/office/drawing/2014/main" id="{1DA7D71D-892F-47AD-BD11-FA936DB4D8EB}"/>
              </a:ext>
            </a:extLst>
          </p:cNvPr>
          <p:cNvSpPr txBox="1"/>
          <p:nvPr/>
        </p:nvSpPr>
        <p:spPr>
          <a:xfrm>
            <a:off x="495000" y="4029335"/>
            <a:ext cx="5859114" cy="1200329"/>
          </a:xfrm>
          <a:prstGeom prst="rect">
            <a:avLst/>
          </a:prstGeom>
          <a:noFill/>
        </p:spPr>
        <p:txBody>
          <a:bodyPr wrap="square">
            <a:spAutoFit/>
          </a:bodyPr>
          <a:lstStyle/>
          <a:p>
            <a:pPr marL="285750" indent="-285750">
              <a:buFont typeface="Arial" panose="020B0604020202020204" pitchFamily="34" charset="0"/>
              <a:buChar char="•"/>
            </a:pPr>
            <a:r>
              <a:rPr lang="en-US" dirty="0"/>
              <a:t>Reducing the model training time.</a:t>
            </a:r>
          </a:p>
          <a:p>
            <a:pPr marL="285750" indent="-285750">
              <a:buFont typeface="Arial" panose="020B0604020202020204" pitchFamily="34" charset="0"/>
              <a:buChar char="•"/>
            </a:pPr>
            <a:r>
              <a:rPr lang="en-US" dirty="0"/>
              <a:t>Increasing accuracy for prediction.</a:t>
            </a:r>
          </a:p>
          <a:p>
            <a:pPr marL="285750" indent="-285750">
              <a:buFont typeface="Arial" panose="020B0604020202020204" pitchFamily="34" charset="0"/>
              <a:buChar char="•"/>
            </a:pPr>
            <a:r>
              <a:rPr lang="en-US" dirty="0"/>
              <a:t>Avoid text abbreviations and insults(as in Modern Songs).</a:t>
            </a:r>
          </a:p>
        </p:txBody>
      </p:sp>
      <p:pic>
        <p:nvPicPr>
          <p:cNvPr id="4" name="Picture 3">
            <a:extLst>
              <a:ext uri="{FF2B5EF4-FFF2-40B4-BE49-F238E27FC236}">
                <a16:creationId xmlns:a16="http://schemas.microsoft.com/office/drawing/2014/main" id="{3F57B722-49B8-49B6-9230-D61690939A52}"/>
              </a:ext>
            </a:extLst>
          </p:cNvPr>
          <p:cNvPicPr>
            <a:picLocks noChangeAspect="1"/>
          </p:cNvPicPr>
          <p:nvPr/>
        </p:nvPicPr>
        <p:blipFill>
          <a:blip r:embed="rId3"/>
          <a:stretch>
            <a:fillRect/>
          </a:stretch>
        </p:blipFill>
        <p:spPr>
          <a:xfrm>
            <a:off x="7366138" y="2643711"/>
            <a:ext cx="2041385" cy="2534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7355374"/>
      </p:ext>
    </p:extLst>
  </p:cSld>
  <p:clrMapOvr>
    <a:masterClrMapping/>
  </p:clrMapOvr>
  <p:transition spd="slow">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Analysis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3"/>
            <a:ext cx="4077000" cy="1703480"/>
          </a:xfrm>
          <a:prstGeom prst="rect">
            <a:avLst/>
          </a:prstGeom>
          <a:noFill/>
        </p:spPr>
        <p:txBody>
          <a:bodyPr wrap="square">
            <a:spAutoFit/>
          </a:bodyPr>
          <a:lstStyle/>
          <a:p>
            <a:pPr>
              <a:lnSpc>
                <a:spcPct val="150000"/>
              </a:lnSpc>
            </a:pPr>
            <a:r>
              <a:rPr lang="en-US" dirty="0"/>
              <a:t>Count of songs                 771</a:t>
            </a:r>
          </a:p>
          <a:p>
            <a:pPr>
              <a:lnSpc>
                <a:spcPct val="150000"/>
              </a:lnSpc>
            </a:pPr>
            <a:r>
              <a:rPr lang="en-US" dirty="0"/>
              <a:t>Mean number of words    155</a:t>
            </a:r>
          </a:p>
          <a:p>
            <a:pPr>
              <a:lnSpc>
                <a:spcPct val="150000"/>
              </a:lnSpc>
            </a:pPr>
            <a:r>
              <a:rPr lang="en-US" dirty="0"/>
              <a:t>Min number of words        17</a:t>
            </a:r>
          </a:p>
          <a:p>
            <a:pPr>
              <a:lnSpc>
                <a:spcPct val="150000"/>
              </a:lnSpc>
            </a:pPr>
            <a:r>
              <a:rPr lang="en-US" dirty="0"/>
              <a:t>Max number of words      452</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AE0C9763-8706-4BA4-989E-7966EE3D3400}"/>
              </a:ext>
            </a:extLst>
          </p:cNvPr>
          <p:cNvGraphicFramePr/>
          <p:nvPr>
            <p:extLst>
              <p:ext uri="{D42A27DB-BD31-4B8C-83A1-F6EECF244321}">
                <p14:modId xmlns:p14="http://schemas.microsoft.com/office/powerpoint/2010/main" val="271667288"/>
              </p:ext>
            </p:extLst>
          </p:nvPr>
        </p:nvGraphicFramePr>
        <p:xfrm>
          <a:off x="5936974" y="2226365"/>
          <a:ext cx="3575516" cy="341170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ECACD25-213A-4BC3-996D-9270284744E7}"/>
              </a:ext>
            </a:extLst>
          </p:cNvPr>
          <p:cNvSpPr txBox="1"/>
          <p:nvPr/>
        </p:nvSpPr>
        <p:spPr>
          <a:xfrm>
            <a:off x="390335" y="2502716"/>
            <a:ext cx="2990322" cy="461665"/>
          </a:xfrm>
          <a:prstGeom prst="rect">
            <a:avLst/>
          </a:prstGeom>
          <a:noFill/>
        </p:spPr>
        <p:txBody>
          <a:bodyPr wrap="square">
            <a:spAutoFit/>
          </a:bodyPr>
          <a:lstStyle/>
          <a:p>
            <a:r>
              <a:rPr lang="en-US" sz="2400" b="1" dirty="0"/>
              <a:t>Songs Description</a:t>
            </a:r>
          </a:p>
        </p:txBody>
      </p:sp>
    </p:spTree>
    <p:extLst>
      <p:ext uri="{BB962C8B-B14F-4D97-AF65-F5344CB8AC3E}">
        <p14:creationId xmlns:p14="http://schemas.microsoft.com/office/powerpoint/2010/main" val="468776417"/>
      </p:ext>
    </p:extLst>
  </p:cSld>
  <p:clrMapOvr>
    <a:masterClrMapping/>
  </p:clrMapOvr>
  <p:transition spd="slow">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Analysis</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BAF5B2-9606-477F-AC2C-3D2E3D297D05}"/>
              </a:ext>
            </a:extLst>
          </p:cNvPr>
          <p:cNvPicPr>
            <a:picLocks noChangeAspect="1"/>
          </p:cNvPicPr>
          <p:nvPr/>
        </p:nvPicPr>
        <p:blipFill>
          <a:blip r:embed="rId3"/>
          <a:stretch>
            <a:fillRect/>
          </a:stretch>
        </p:blipFill>
        <p:spPr>
          <a:xfrm>
            <a:off x="6264273" y="2675474"/>
            <a:ext cx="3143250" cy="311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1CB422A3-3CEC-4652-8995-1836FBA6A146}"/>
              </a:ext>
            </a:extLst>
          </p:cNvPr>
          <p:cNvSpPr/>
          <p:nvPr/>
        </p:nvSpPr>
        <p:spPr>
          <a:xfrm>
            <a:off x="7256653" y="2690714"/>
            <a:ext cx="1563756" cy="230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904E13CF-383A-423B-AE7A-E6F9440E9E1D}"/>
              </a:ext>
            </a:extLst>
          </p:cNvPr>
          <p:cNvSpPr txBox="1"/>
          <p:nvPr/>
        </p:nvSpPr>
        <p:spPr>
          <a:xfrm>
            <a:off x="7256654" y="2667630"/>
            <a:ext cx="1206310" cy="276999"/>
          </a:xfrm>
          <a:prstGeom prst="rect">
            <a:avLst/>
          </a:prstGeom>
          <a:noFill/>
        </p:spPr>
        <p:txBody>
          <a:bodyPr wrap="square" rtlCol="0">
            <a:spAutoFit/>
          </a:bodyPr>
          <a:lstStyle/>
          <a:p>
            <a:r>
              <a:rPr lang="en-US" sz="1200" dirty="0"/>
              <a:t>Num of Words</a:t>
            </a:r>
          </a:p>
        </p:txBody>
      </p:sp>
      <p:sp>
        <p:nvSpPr>
          <p:cNvPr id="14" name="TextBox 13">
            <a:extLst>
              <a:ext uri="{FF2B5EF4-FFF2-40B4-BE49-F238E27FC236}">
                <a16:creationId xmlns:a16="http://schemas.microsoft.com/office/drawing/2014/main" id="{B5DDB721-1083-427F-A06E-8E5556E9ECF0}"/>
              </a:ext>
            </a:extLst>
          </p:cNvPr>
          <p:cNvSpPr txBox="1"/>
          <p:nvPr/>
        </p:nvSpPr>
        <p:spPr>
          <a:xfrm>
            <a:off x="390335" y="2502716"/>
            <a:ext cx="2990322" cy="461665"/>
          </a:xfrm>
          <a:prstGeom prst="rect">
            <a:avLst/>
          </a:prstGeom>
          <a:noFill/>
        </p:spPr>
        <p:txBody>
          <a:bodyPr wrap="square">
            <a:spAutoFit/>
          </a:bodyPr>
          <a:lstStyle/>
          <a:p>
            <a:r>
              <a:rPr lang="en-US" sz="2400" b="1" dirty="0"/>
              <a:t>Songs Description</a:t>
            </a:r>
          </a:p>
        </p:txBody>
      </p:sp>
      <p:sp>
        <p:nvSpPr>
          <p:cNvPr id="15" name="TextBox 14">
            <a:extLst>
              <a:ext uri="{FF2B5EF4-FFF2-40B4-BE49-F238E27FC236}">
                <a16:creationId xmlns:a16="http://schemas.microsoft.com/office/drawing/2014/main" id="{4290F8F0-BE50-472B-B580-CDA31FA27D5F}"/>
              </a:ext>
            </a:extLst>
          </p:cNvPr>
          <p:cNvSpPr txBox="1"/>
          <p:nvPr/>
        </p:nvSpPr>
        <p:spPr>
          <a:xfrm>
            <a:off x="495000" y="3173323"/>
            <a:ext cx="4077000" cy="1703480"/>
          </a:xfrm>
          <a:prstGeom prst="rect">
            <a:avLst/>
          </a:prstGeom>
          <a:noFill/>
        </p:spPr>
        <p:txBody>
          <a:bodyPr wrap="square">
            <a:spAutoFit/>
          </a:bodyPr>
          <a:lstStyle/>
          <a:p>
            <a:pPr>
              <a:lnSpc>
                <a:spcPct val="150000"/>
              </a:lnSpc>
            </a:pPr>
            <a:r>
              <a:rPr lang="en-US" dirty="0"/>
              <a:t>Count of songs                 771</a:t>
            </a:r>
          </a:p>
          <a:p>
            <a:pPr>
              <a:lnSpc>
                <a:spcPct val="150000"/>
              </a:lnSpc>
            </a:pPr>
            <a:r>
              <a:rPr lang="en-US" dirty="0"/>
              <a:t>Mean number of words    155</a:t>
            </a:r>
          </a:p>
          <a:p>
            <a:pPr>
              <a:lnSpc>
                <a:spcPct val="150000"/>
              </a:lnSpc>
            </a:pPr>
            <a:r>
              <a:rPr lang="en-US" dirty="0"/>
              <a:t>Min number of words        17</a:t>
            </a:r>
          </a:p>
          <a:p>
            <a:pPr>
              <a:lnSpc>
                <a:spcPct val="150000"/>
              </a:lnSpc>
            </a:pPr>
            <a:r>
              <a:rPr lang="en-US" dirty="0"/>
              <a:t>Max number of words      452</a:t>
            </a:r>
          </a:p>
        </p:txBody>
      </p:sp>
    </p:spTree>
    <p:extLst>
      <p:ext uri="{BB962C8B-B14F-4D97-AF65-F5344CB8AC3E}">
        <p14:creationId xmlns:p14="http://schemas.microsoft.com/office/powerpoint/2010/main" val="891425800"/>
      </p:ext>
    </p:extLst>
  </p:cSld>
  <p:clrMapOvr>
    <a:masterClrMapping/>
  </p:clrMapOvr>
  <p:transition spd="slow">
    <p:cover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F22C49-031B-48E8-86B9-F49F08EDBC80}"/>
              </a:ext>
            </a:extLst>
          </p:cNvPr>
          <p:cNvSpPr txBox="1"/>
          <p:nvPr/>
        </p:nvSpPr>
        <p:spPr>
          <a:xfrm>
            <a:off x="495298" y="2584579"/>
            <a:ext cx="8912225" cy="3724096"/>
          </a:xfrm>
          <a:prstGeom prst="rect">
            <a:avLst/>
          </a:prstGeom>
          <a:noFill/>
        </p:spPr>
        <p:txBody>
          <a:bodyPr wrap="square" rtlCol="0">
            <a:spAutoFit/>
          </a:bodyPr>
          <a:lstStyle/>
          <a:p>
            <a:r>
              <a:rPr lang="en-US" sz="3200" b="1" dirty="0"/>
              <a:t>Project</a:t>
            </a:r>
            <a:r>
              <a:rPr lang="en-US" sz="3200" b="1" dirty="0">
                <a:solidFill>
                  <a:schemeClr val="bg2">
                    <a:lumMod val="25000"/>
                  </a:schemeClr>
                </a:solidFill>
              </a:rPr>
              <a:t> </a:t>
            </a:r>
            <a:r>
              <a:rPr lang="en-US" sz="3200" b="1" dirty="0"/>
              <a:t>Presented by :</a:t>
            </a:r>
          </a:p>
          <a:p>
            <a:endParaRPr lang="en-US" b="1" dirty="0"/>
          </a:p>
          <a:p>
            <a:r>
              <a:rPr lang="en-US" sz="2400" dirty="0">
                <a:solidFill>
                  <a:schemeClr val="accent5">
                    <a:lumMod val="75000"/>
                  </a:schemeClr>
                </a:solidFill>
              </a:rPr>
              <a:t>Ali Mohamed Hashish                        Hesham Ahmed El-Hawash</a:t>
            </a:r>
          </a:p>
          <a:p>
            <a:pPr marL="285750" indent="-285750">
              <a:buFontTx/>
              <a:buChar char="-"/>
            </a:pPr>
            <a:endParaRPr lang="en-US" dirty="0"/>
          </a:p>
          <a:p>
            <a:r>
              <a:rPr lang="en-US" sz="2400" b="1" dirty="0"/>
              <a:t>Team</a:t>
            </a:r>
            <a:r>
              <a:rPr lang="en-US" sz="2400" dirty="0"/>
              <a:t> : </a:t>
            </a:r>
          </a:p>
          <a:p>
            <a:r>
              <a:rPr lang="en-US" sz="2400" dirty="0">
                <a:solidFill>
                  <a:schemeClr val="accent5">
                    <a:lumMod val="75000"/>
                  </a:schemeClr>
                </a:solidFill>
              </a:rPr>
              <a:t>Code Crackers</a:t>
            </a:r>
          </a:p>
          <a:p>
            <a:endParaRPr lang="en-US" sz="2400" dirty="0">
              <a:solidFill>
                <a:schemeClr val="accent1">
                  <a:lumMod val="75000"/>
                </a:schemeClr>
              </a:solidFill>
            </a:endParaRPr>
          </a:p>
          <a:p>
            <a:pPr algn="l" fontAlgn="base"/>
            <a:r>
              <a:rPr lang="en-US" sz="2400" b="1" dirty="0"/>
              <a:t>Data Used </a:t>
            </a:r>
            <a:r>
              <a:rPr lang="en-US" sz="2400" dirty="0"/>
              <a:t>:</a:t>
            </a:r>
            <a:endParaRPr lang="en-US" sz="2400" b="1" i="0" dirty="0">
              <a:effectLst/>
              <a:latin typeface="Whitney"/>
            </a:endParaRPr>
          </a:p>
          <a:p>
            <a:pPr algn="l" fontAlgn="base"/>
            <a:r>
              <a:rPr lang="en-US" sz="2400" b="0" i="0" u="none" strike="noStrike" dirty="0">
                <a:solidFill>
                  <a:schemeClr val="accent5">
                    <a:lumMod val="75000"/>
                  </a:schemeClr>
                </a:solidFill>
                <a:effectLst/>
                <a:hlinkClick r:id="rId3" tooltip="https://www.kaggle.com/neisse/scrapped-lyrics-from-6-genres">
                  <a:extLst>
                    <a:ext uri="{A12FA001-AC4F-418D-AE19-62706E023703}">
                      <ahyp:hlinkClr xmlns:ahyp="http://schemas.microsoft.com/office/drawing/2018/hyperlinkcolor" val="tx"/>
                    </a:ext>
                  </a:extLst>
                </a:hlinkClick>
              </a:rPr>
              <a:t>https://www.kaggle.com/neisse/scrapped-lyrics-from-6-genres</a:t>
            </a:r>
            <a:endParaRPr lang="en-US" sz="2400" b="0" i="0" dirty="0">
              <a:solidFill>
                <a:schemeClr val="accent5">
                  <a:lumMod val="75000"/>
                </a:schemeClr>
              </a:solidFill>
              <a:effectLst/>
            </a:endParaRPr>
          </a:p>
          <a:p>
            <a:endParaRPr lang="en-US" sz="2400" dirty="0">
              <a:solidFill>
                <a:schemeClr val="accent1">
                  <a:lumMod val="75000"/>
                </a:schemeClr>
              </a:solidFill>
            </a:endParaRPr>
          </a:p>
        </p:txBody>
      </p:sp>
      <p:sp>
        <p:nvSpPr>
          <p:cNvPr id="7" name="Title 6">
            <a:extLst>
              <a:ext uri="{FF2B5EF4-FFF2-40B4-BE49-F238E27FC236}">
                <a16:creationId xmlns:a16="http://schemas.microsoft.com/office/drawing/2014/main" id="{A9BD4134-7466-4034-903C-F240B43118B8}"/>
              </a:ext>
            </a:extLst>
          </p:cNvPr>
          <p:cNvSpPr txBox="1">
            <a:spLocks noGrp="1"/>
          </p:cNvSpPr>
          <p:nvPr>
            <p:ph type="title" idx="4294967295"/>
          </p:nvPr>
        </p:nvSpPr>
        <p:spPr>
          <a:xfrm>
            <a:off x="495298" y="755249"/>
            <a:ext cx="8912225" cy="609398"/>
          </a:xfrm>
          <a:prstGeom prst="rect">
            <a:avLst/>
          </a:prstGeom>
          <a:noFill/>
        </p:spPr>
        <p:txBody>
          <a:bodyPr wrap="square" rtlCol="0">
            <a:spAutoFit/>
          </a:bodyPr>
          <a:lstStyle/>
          <a:p>
            <a:pPr algn="ctr"/>
            <a:r>
              <a:rPr lang="en-US" dirty="0">
                <a:solidFill>
                  <a:schemeClr val="bg1"/>
                </a:solidFill>
                <a:latin typeface="Segoe UI Black" panose="020B0A02040204020203" pitchFamily="34" charset="0"/>
                <a:ea typeface="Segoe UI Black" panose="020B0A02040204020203" pitchFamily="34" charset="0"/>
              </a:rPr>
              <a:t>Song Lyrics Generator</a:t>
            </a:r>
          </a:p>
        </p:txBody>
      </p:sp>
      <p:sp>
        <p:nvSpPr>
          <p:cNvPr id="3" name="Rectangle 2">
            <a:extLst>
              <a:ext uri="{FF2B5EF4-FFF2-40B4-BE49-F238E27FC236}">
                <a16:creationId xmlns:a16="http://schemas.microsoft.com/office/drawing/2014/main" id="{6A621EE6-B07A-42A6-8E99-799DAC2AA3A6}"/>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2" name="Rectangle 1">
            <a:extLst>
              <a:ext uri="{FF2B5EF4-FFF2-40B4-BE49-F238E27FC236}">
                <a16:creationId xmlns:a16="http://schemas.microsoft.com/office/drawing/2014/main" id="{79868BB5-9B36-4A8C-93DF-5D1B8B6CB52B}"/>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C3527D-56C2-4718-B41B-AF08F218C9F3}"/>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Analysis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3"/>
            <a:ext cx="1824130" cy="2118978"/>
          </a:xfrm>
          <a:prstGeom prst="rect">
            <a:avLst/>
          </a:prstGeom>
          <a:noFill/>
        </p:spPr>
        <p:txBody>
          <a:bodyPr wrap="square">
            <a:spAutoFit/>
          </a:bodyPr>
          <a:lstStyle/>
          <a:p>
            <a:pPr>
              <a:lnSpc>
                <a:spcPct val="150000"/>
              </a:lnSpc>
            </a:pPr>
            <a:r>
              <a:rPr lang="en-US" dirty="0"/>
              <a:t>Love</a:t>
            </a:r>
          </a:p>
          <a:p>
            <a:pPr>
              <a:lnSpc>
                <a:spcPct val="150000"/>
              </a:lnSpc>
            </a:pPr>
            <a:r>
              <a:rPr lang="en-US" dirty="0"/>
              <a:t>Will</a:t>
            </a:r>
          </a:p>
          <a:p>
            <a:pPr>
              <a:lnSpc>
                <a:spcPct val="150000"/>
              </a:lnSpc>
            </a:pPr>
            <a:r>
              <a:rPr lang="en-US" dirty="0"/>
              <a:t>Well</a:t>
            </a:r>
          </a:p>
          <a:p>
            <a:pPr>
              <a:lnSpc>
                <a:spcPct val="150000"/>
              </a:lnSpc>
            </a:pPr>
            <a:r>
              <a:rPr lang="en-US" dirty="0"/>
              <a:t>Know</a:t>
            </a:r>
          </a:p>
          <a:p>
            <a:pPr>
              <a:lnSpc>
                <a:spcPct val="150000"/>
              </a:lnSpc>
            </a:pPr>
            <a:r>
              <a:rPr lang="en-US" dirty="0"/>
              <a:t>Now</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390334" y="2502716"/>
            <a:ext cx="3452795" cy="461665"/>
          </a:xfrm>
          <a:prstGeom prst="rect">
            <a:avLst/>
          </a:prstGeom>
          <a:noFill/>
        </p:spPr>
        <p:txBody>
          <a:bodyPr wrap="square">
            <a:spAutoFit/>
          </a:bodyPr>
          <a:lstStyle/>
          <a:p>
            <a:r>
              <a:rPr lang="en-US" sz="2400" b="1" dirty="0"/>
              <a:t>Most Common Words</a:t>
            </a:r>
          </a:p>
        </p:txBody>
      </p:sp>
      <p:pic>
        <p:nvPicPr>
          <p:cNvPr id="2" name="Picture 1">
            <a:extLst>
              <a:ext uri="{FF2B5EF4-FFF2-40B4-BE49-F238E27FC236}">
                <a16:creationId xmlns:a16="http://schemas.microsoft.com/office/drawing/2014/main" id="{3EB258FA-C9BA-45B0-A83E-8B459F5D9DB7}"/>
              </a:ext>
            </a:extLst>
          </p:cNvPr>
          <p:cNvPicPr>
            <a:picLocks noChangeAspect="1"/>
          </p:cNvPicPr>
          <p:nvPr/>
        </p:nvPicPr>
        <p:blipFill>
          <a:blip r:embed="rId3"/>
          <a:stretch>
            <a:fillRect/>
          </a:stretch>
        </p:blipFill>
        <p:spPr>
          <a:xfrm>
            <a:off x="6692348" y="2646352"/>
            <a:ext cx="2715175" cy="2745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94655175"/>
      </p:ext>
    </p:extLst>
  </p:cSld>
  <p:clrMapOvr>
    <a:masterClrMapping/>
  </p:clrMapOvr>
  <p:transition spd="slow">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Modelling</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298" y="3175903"/>
            <a:ext cx="9207502" cy="959173"/>
          </a:xfrm>
          <a:prstGeom prst="rect">
            <a:avLst/>
          </a:prstGeom>
          <a:noFill/>
        </p:spPr>
        <p:txBody>
          <a:bodyPr wrap="square">
            <a:spAutoFit/>
          </a:bodyPr>
          <a:lstStyle/>
          <a:p>
            <a:pPr>
              <a:lnSpc>
                <a:spcPct val="150000"/>
              </a:lnSpc>
            </a:pPr>
            <a:r>
              <a:rPr lang="en-US" sz="2000" dirty="0"/>
              <a:t>Simple RNN (Recurrent Neural Network)  </a:t>
            </a:r>
            <a:r>
              <a:rPr lang="en-US" sz="2000" dirty="0">
                <a:latin typeface="Aharoni" panose="02010803020104030203" pitchFamily="2" charset="-79"/>
                <a:cs typeface="Aharoni" panose="02010803020104030203" pitchFamily="2" charset="-79"/>
              </a:rPr>
              <a:t>&amp;</a:t>
            </a:r>
            <a:r>
              <a:rPr lang="en-US" sz="2000" dirty="0"/>
              <a:t>  LSTM (Long Short Term Memory)</a:t>
            </a:r>
          </a:p>
          <a:p>
            <a:pPr>
              <a:lnSpc>
                <a:spcPct val="150000"/>
              </a:lnSpc>
            </a:pPr>
            <a:endParaRPr lang="en-US" sz="2000" dirty="0"/>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298" y="2441217"/>
            <a:ext cx="3452795" cy="523220"/>
          </a:xfrm>
          <a:prstGeom prst="rect">
            <a:avLst/>
          </a:prstGeom>
          <a:noFill/>
        </p:spPr>
        <p:txBody>
          <a:bodyPr wrap="square">
            <a:spAutoFit/>
          </a:bodyPr>
          <a:lstStyle/>
          <a:p>
            <a:r>
              <a:rPr lang="en-US" sz="2800" b="1" dirty="0"/>
              <a:t>Models Used</a:t>
            </a:r>
          </a:p>
        </p:txBody>
      </p:sp>
      <p:pic>
        <p:nvPicPr>
          <p:cNvPr id="4" name="Picture 3">
            <a:extLst>
              <a:ext uri="{FF2B5EF4-FFF2-40B4-BE49-F238E27FC236}">
                <a16:creationId xmlns:a16="http://schemas.microsoft.com/office/drawing/2014/main" id="{2A4DDF97-0208-4CA6-A7C5-80971FADCDFA}"/>
              </a:ext>
            </a:extLst>
          </p:cNvPr>
          <p:cNvPicPr>
            <a:picLocks noChangeAspect="1"/>
          </p:cNvPicPr>
          <p:nvPr/>
        </p:nvPicPr>
        <p:blipFill rotWithShape="1">
          <a:blip r:embed="rId3"/>
          <a:stretch/>
        </p:blipFill>
        <p:spPr>
          <a:xfrm>
            <a:off x="1503360" y="3761467"/>
            <a:ext cx="6896100" cy="2341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486360"/>
      </p:ext>
    </p:extLst>
  </p:cSld>
  <p:clrMapOvr>
    <a:masterClrMapping/>
  </p:clrMapOvr>
  <p:transition spd="slow">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Modelling</a:t>
            </a:r>
          </a:p>
        </p:txBody>
      </p:sp>
      <p:sp>
        <p:nvSpPr>
          <p:cNvPr id="7" name="TextBox 6">
            <a:extLst>
              <a:ext uri="{FF2B5EF4-FFF2-40B4-BE49-F238E27FC236}">
                <a16:creationId xmlns:a16="http://schemas.microsoft.com/office/drawing/2014/main" id="{8BF7461F-D4D2-4261-8234-60735868A66C}"/>
              </a:ext>
            </a:extLst>
          </p:cNvPr>
          <p:cNvSpPr txBox="1"/>
          <p:nvPr/>
        </p:nvSpPr>
        <p:spPr>
          <a:xfrm>
            <a:off x="494999" y="3066722"/>
            <a:ext cx="1915692" cy="456985"/>
          </a:xfrm>
          <a:prstGeom prst="rect">
            <a:avLst/>
          </a:prstGeom>
          <a:noFill/>
        </p:spPr>
        <p:txBody>
          <a:bodyPr wrap="square">
            <a:spAutoFit/>
          </a:bodyPr>
          <a:lstStyle/>
          <a:p>
            <a:pPr>
              <a:lnSpc>
                <a:spcPct val="150000"/>
              </a:lnSpc>
            </a:pPr>
            <a:r>
              <a:rPr lang="en-US" dirty="0"/>
              <a:t>Accuracy : </a:t>
            </a:r>
            <a:r>
              <a:rPr lang="en-US" dirty="0">
                <a:solidFill>
                  <a:srgbClr val="FF0000"/>
                </a:solidFill>
              </a:rPr>
              <a:t>3.66%</a:t>
            </a:r>
            <a:r>
              <a:rPr lang="en-US" dirty="0"/>
              <a:t> </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390334" y="2502716"/>
            <a:ext cx="2339011" cy="461665"/>
          </a:xfrm>
          <a:prstGeom prst="rect">
            <a:avLst/>
          </a:prstGeom>
          <a:noFill/>
        </p:spPr>
        <p:txBody>
          <a:bodyPr wrap="square">
            <a:spAutoFit/>
          </a:bodyPr>
          <a:lstStyle/>
          <a:p>
            <a:r>
              <a:rPr lang="en-US" sz="2400" b="1" dirty="0"/>
              <a:t>Simple RNN</a:t>
            </a:r>
          </a:p>
        </p:txBody>
      </p:sp>
      <p:pic>
        <p:nvPicPr>
          <p:cNvPr id="4" name="Picture 3">
            <a:extLst>
              <a:ext uri="{FF2B5EF4-FFF2-40B4-BE49-F238E27FC236}">
                <a16:creationId xmlns:a16="http://schemas.microsoft.com/office/drawing/2014/main" id="{096A77EE-D667-4FD0-BAF1-CDFD153B5AD8}"/>
              </a:ext>
            </a:extLst>
          </p:cNvPr>
          <p:cNvPicPr>
            <a:picLocks noChangeAspect="1"/>
          </p:cNvPicPr>
          <p:nvPr/>
        </p:nvPicPr>
        <p:blipFill>
          <a:blip r:embed="rId3"/>
          <a:stretch>
            <a:fillRect/>
          </a:stretch>
        </p:blipFill>
        <p:spPr>
          <a:xfrm>
            <a:off x="494999" y="3680203"/>
            <a:ext cx="3369829" cy="2176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3B0B8D5-141D-4949-B3F6-B067F2571B55}"/>
              </a:ext>
            </a:extLst>
          </p:cNvPr>
          <p:cNvSpPr txBox="1"/>
          <p:nvPr/>
        </p:nvSpPr>
        <p:spPr>
          <a:xfrm>
            <a:off x="6037694" y="2607187"/>
            <a:ext cx="2339011" cy="461665"/>
          </a:xfrm>
          <a:prstGeom prst="rect">
            <a:avLst/>
          </a:prstGeom>
          <a:noFill/>
        </p:spPr>
        <p:txBody>
          <a:bodyPr wrap="square">
            <a:spAutoFit/>
          </a:bodyPr>
          <a:lstStyle/>
          <a:p>
            <a:r>
              <a:rPr lang="en-US" sz="2400" b="1" dirty="0"/>
              <a:t>LSTM</a:t>
            </a:r>
          </a:p>
        </p:txBody>
      </p:sp>
      <p:sp>
        <p:nvSpPr>
          <p:cNvPr id="13" name="TextBox 12">
            <a:extLst>
              <a:ext uri="{FF2B5EF4-FFF2-40B4-BE49-F238E27FC236}">
                <a16:creationId xmlns:a16="http://schemas.microsoft.com/office/drawing/2014/main" id="{56912357-3AC9-4070-AE50-C14E75E09480}"/>
              </a:ext>
            </a:extLst>
          </p:cNvPr>
          <p:cNvSpPr txBox="1"/>
          <p:nvPr/>
        </p:nvSpPr>
        <p:spPr>
          <a:xfrm>
            <a:off x="6037693" y="3064042"/>
            <a:ext cx="2053361" cy="456985"/>
          </a:xfrm>
          <a:prstGeom prst="rect">
            <a:avLst/>
          </a:prstGeom>
          <a:noFill/>
        </p:spPr>
        <p:txBody>
          <a:bodyPr wrap="square">
            <a:spAutoFit/>
          </a:bodyPr>
          <a:lstStyle/>
          <a:p>
            <a:pPr>
              <a:lnSpc>
                <a:spcPct val="150000"/>
              </a:lnSpc>
            </a:pPr>
            <a:r>
              <a:rPr lang="en-US" dirty="0"/>
              <a:t>Accuracy : </a:t>
            </a:r>
            <a:r>
              <a:rPr lang="en-US" dirty="0">
                <a:solidFill>
                  <a:schemeClr val="accent6">
                    <a:lumMod val="75000"/>
                  </a:schemeClr>
                </a:solidFill>
              </a:rPr>
              <a:t>66.33%</a:t>
            </a:r>
            <a:r>
              <a:rPr lang="en-US" dirty="0"/>
              <a:t> </a:t>
            </a:r>
          </a:p>
        </p:txBody>
      </p:sp>
      <p:pic>
        <p:nvPicPr>
          <p:cNvPr id="6" name="Picture 5">
            <a:extLst>
              <a:ext uri="{FF2B5EF4-FFF2-40B4-BE49-F238E27FC236}">
                <a16:creationId xmlns:a16="http://schemas.microsoft.com/office/drawing/2014/main" id="{FC15DA3D-9981-4BE6-A654-FCD9CCE15822}"/>
              </a:ext>
            </a:extLst>
          </p:cNvPr>
          <p:cNvPicPr>
            <a:picLocks noChangeAspect="1"/>
          </p:cNvPicPr>
          <p:nvPr/>
        </p:nvPicPr>
        <p:blipFill>
          <a:blip r:embed="rId4"/>
          <a:stretch>
            <a:fillRect/>
          </a:stretch>
        </p:blipFill>
        <p:spPr>
          <a:xfrm>
            <a:off x="5929745" y="3631488"/>
            <a:ext cx="3369829" cy="2229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8835639"/>
      </p:ext>
    </p:extLst>
  </p:cSld>
  <p:clrMapOvr>
    <a:masterClrMapping/>
  </p:clrMapOvr>
  <p:transition spd="slow">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Modelling</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2"/>
            <a:ext cx="6069573" cy="2534476"/>
          </a:xfrm>
          <a:prstGeom prst="rect">
            <a:avLst/>
          </a:prstGeom>
          <a:noFill/>
        </p:spPr>
        <p:txBody>
          <a:bodyPr wrap="square">
            <a:spAutoFit/>
          </a:bodyPr>
          <a:lstStyle/>
          <a:p>
            <a:pPr>
              <a:lnSpc>
                <a:spcPct val="150000"/>
              </a:lnSpc>
            </a:pPr>
            <a:r>
              <a:rPr lang="en-US" dirty="0"/>
              <a:t>The huge difference in accuracy stems from the fact that Simple RNN does not retain its long term memory. So it forgets the old words, which makes its predictions much less accurate. As opposed to LSTM, which has a long term memory, so it uses the old words in predicting new ones.</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390334" y="2502716"/>
            <a:ext cx="4403340" cy="461665"/>
          </a:xfrm>
          <a:prstGeom prst="rect">
            <a:avLst/>
          </a:prstGeom>
          <a:noFill/>
        </p:spPr>
        <p:txBody>
          <a:bodyPr wrap="square">
            <a:spAutoFit/>
          </a:bodyPr>
          <a:lstStyle/>
          <a:p>
            <a:r>
              <a:rPr lang="en-US" sz="2400" b="1" dirty="0"/>
              <a:t>Why such a huge difference?</a:t>
            </a:r>
          </a:p>
        </p:txBody>
      </p:sp>
      <p:pic>
        <p:nvPicPr>
          <p:cNvPr id="2" name="Picture 1">
            <a:extLst>
              <a:ext uri="{FF2B5EF4-FFF2-40B4-BE49-F238E27FC236}">
                <a16:creationId xmlns:a16="http://schemas.microsoft.com/office/drawing/2014/main" id="{15875EF4-67BF-461D-9E08-9C75E621C9DD}"/>
              </a:ext>
            </a:extLst>
          </p:cNvPr>
          <p:cNvPicPr>
            <a:picLocks noChangeAspect="1"/>
          </p:cNvPicPr>
          <p:nvPr/>
        </p:nvPicPr>
        <p:blipFill>
          <a:blip r:embed="rId3"/>
          <a:stretch>
            <a:fillRect/>
          </a:stretch>
        </p:blipFill>
        <p:spPr>
          <a:xfrm>
            <a:off x="6644384" y="3173323"/>
            <a:ext cx="3063272" cy="22160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0117068"/>
      </p:ext>
    </p:extLst>
  </p:cSld>
  <p:clrMapOvr>
    <a:masterClrMapping/>
  </p:clrMapOvr>
  <p:transition spd="slow">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RNN Predictions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2"/>
            <a:ext cx="3619800" cy="872483"/>
          </a:xfrm>
          <a:prstGeom prst="rect">
            <a:avLst/>
          </a:prstGeom>
          <a:noFill/>
        </p:spPr>
        <p:txBody>
          <a:bodyPr wrap="square">
            <a:spAutoFit/>
          </a:bodyPr>
          <a:lstStyle/>
          <a:p>
            <a:pPr>
              <a:lnSpc>
                <a:spcPct val="150000"/>
              </a:lnSpc>
            </a:pPr>
            <a:r>
              <a:rPr lang="en-US" dirty="0"/>
              <a:t>Words : </a:t>
            </a:r>
            <a:r>
              <a:rPr lang="en-US" b="0" i="0" dirty="0">
                <a:solidFill>
                  <a:srgbClr val="000000"/>
                </a:solidFill>
                <a:effectLst/>
              </a:rPr>
              <a:t>I must tell you about </a:t>
            </a:r>
            <a:endParaRPr lang="en-US" dirty="0"/>
          </a:p>
          <a:p>
            <a:pPr>
              <a:lnSpc>
                <a:spcPct val="150000"/>
              </a:lnSpc>
            </a:pPr>
            <a:r>
              <a:rPr lang="en-US" dirty="0"/>
              <a:t>Num of Words : 40</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4102346"/>
            <a:ext cx="1743266" cy="461665"/>
          </a:xfrm>
          <a:prstGeom prst="rect">
            <a:avLst/>
          </a:prstGeom>
          <a:noFill/>
        </p:spPr>
        <p:txBody>
          <a:bodyPr wrap="square">
            <a:spAutoFit/>
          </a:bodyPr>
          <a:lstStyle/>
          <a:p>
            <a:r>
              <a:rPr lang="en-US" sz="2400" b="1" dirty="0"/>
              <a:t>Output</a:t>
            </a:r>
          </a:p>
        </p:txBody>
      </p:sp>
      <p:sp>
        <p:nvSpPr>
          <p:cNvPr id="12" name="TextBox 11">
            <a:extLst>
              <a:ext uri="{FF2B5EF4-FFF2-40B4-BE49-F238E27FC236}">
                <a16:creationId xmlns:a16="http://schemas.microsoft.com/office/drawing/2014/main" id="{58A913E0-BE1B-45F7-8BCC-9F3F814159FE}"/>
              </a:ext>
            </a:extLst>
          </p:cNvPr>
          <p:cNvSpPr txBox="1"/>
          <p:nvPr/>
        </p:nvSpPr>
        <p:spPr>
          <a:xfrm>
            <a:off x="542734" y="2655116"/>
            <a:ext cx="1743266" cy="461665"/>
          </a:xfrm>
          <a:prstGeom prst="rect">
            <a:avLst/>
          </a:prstGeom>
          <a:noFill/>
        </p:spPr>
        <p:txBody>
          <a:bodyPr wrap="square">
            <a:spAutoFit/>
          </a:bodyPr>
          <a:lstStyle/>
          <a:p>
            <a:r>
              <a:rPr lang="en-US" sz="2400" b="1" dirty="0"/>
              <a:t>Input</a:t>
            </a:r>
          </a:p>
        </p:txBody>
      </p:sp>
      <p:sp>
        <p:nvSpPr>
          <p:cNvPr id="13" name="TextBox 12">
            <a:extLst>
              <a:ext uri="{FF2B5EF4-FFF2-40B4-BE49-F238E27FC236}">
                <a16:creationId xmlns:a16="http://schemas.microsoft.com/office/drawing/2014/main" id="{5E237A32-320C-4060-BFA0-41F765B25048}"/>
              </a:ext>
            </a:extLst>
          </p:cNvPr>
          <p:cNvSpPr txBox="1"/>
          <p:nvPr/>
        </p:nvSpPr>
        <p:spPr>
          <a:xfrm>
            <a:off x="542733" y="4625423"/>
            <a:ext cx="6021840" cy="1477328"/>
          </a:xfrm>
          <a:prstGeom prst="rect">
            <a:avLst/>
          </a:prstGeom>
          <a:noFill/>
        </p:spPr>
        <p:txBody>
          <a:bodyPr wrap="square">
            <a:spAutoFit/>
          </a:bodyPr>
          <a:lstStyle/>
          <a:p>
            <a:r>
              <a:rPr lang="en-US" b="0" i="0" dirty="0">
                <a:solidFill>
                  <a:srgbClr val="000000"/>
                </a:solidFill>
                <a:effectLst/>
              </a:rPr>
              <a:t>I must tell you about you don't know you don't know you don't know you don't know you don't know you don't know you don't know you don't know you don't know you don't know you don't know you don't know you don't know you.</a:t>
            </a:r>
          </a:p>
        </p:txBody>
      </p:sp>
      <p:pic>
        <p:nvPicPr>
          <p:cNvPr id="14" name="Picture 13">
            <a:extLst>
              <a:ext uri="{FF2B5EF4-FFF2-40B4-BE49-F238E27FC236}">
                <a16:creationId xmlns:a16="http://schemas.microsoft.com/office/drawing/2014/main" id="{8BE26162-595D-45F5-A947-05DA2D8B62FC}"/>
              </a:ext>
            </a:extLst>
          </p:cNvPr>
          <p:cNvPicPr>
            <a:picLocks noChangeAspect="1"/>
          </p:cNvPicPr>
          <p:nvPr/>
        </p:nvPicPr>
        <p:blipFill rotWithShape="1">
          <a:blip r:embed="rId3"/>
          <a:srcRect l="16167" r="17388"/>
          <a:stretch/>
        </p:blipFill>
        <p:spPr>
          <a:xfrm>
            <a:off x="6828107" y="2712757"/>
            <a:ext cx="2684383" cy="2779177"/>
          </a:xfrm>
          <a:prstGeom prst="rect">
            <a:avLst/>
          </a:prstGeom>
        </p:spPr>
      </p:pic>
    </p:spTree>
    <p:extLst>
      <p:ext uri="{BB962C8B-B14F-4D97-AF65-F5344CB8AC3E}">
        <p14:creationId xmlns:p14="http://schemas.microsoft.com/office/powerpoint/2010/main" val="3887750178"/>
      </p:ext>
    </p:extLst>
  </p:cSld>
  <p:clrMapOvr>
    <a:masterClrMapping/>
  </p:clrMapOvr>
  <p:transition spd="slow">
    <p:cover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LSTM Predictions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2"/>
            <a:ext cx="3093327" cy="872483"/>
          </a:xfrm>
          <a:prstGeom prst="rect">
            <a:avLst/>
          </a:prstGeom>
          <a:noFill/>
        </p:spPr>
        <p:txBody>
          <a:bodyPr wrap="square">
            <a:spAutoFit/>
          </a:bodyPr>
          <a:lstStyle/>
          <a:p>
            <a:pPr>
              <a:lnSpc>
                <a:spcPct val="150000"/>
              </a:lnSpc>
            </a:pPr>
            <a:r>
              <a:rPr lang="en-US" dirty="0"/>
              <a:t>Words : Never have I ever</a:t>
            </a:r>
          </a:p>
          <a:p>
            <a:pPr>
              <a:lnSpc>
                <a:spcPct val="150000"/>
              </a:lnSpc>
            </a:pPr>
            <a:r>
              <a:rPr lang="en-US" dirty="0"/>
              <a:t>Num of Words : 51</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4102346"/>
            <a:ext cx="1743266" cy="461665"/>
          </a:xfrm>
          <a:prstGeom prst="rect">
            <a:avLst/>
          </a:prstGeom>
          <a:noFill/>
        </p:spPr>
        <p:txBody>
          <a:bodyPr wrap="square">
            <a:spAutoFit/>
          </a:bodyPr>
          <a:lstStyle/>
          <a:p>
            <a:r>
              <a:rPr lang="en-US" sz="2400" b="1" dirty="0"/>
              <a:t>Output</a:t>
            </a:r>
          </a:p>
        </p:txBody>
      </p:sp>
      <p:sp>
        <p:nvSpPr>
          <p:cNvPr id="12" name="TextBox 11">
            <a:extLst>
              <a:ext uri="{FF2B5EF4-FFF2-40B4-BE49-F238E27FC236}">
                <a16:creationId xmlns:a16="http://schemas.microsoft.com/office/drawing/2014/main" id="{58A913E0-BE1B-45F7-8BCC-9F3F814159FE}"/>
              </a:ext>
            </a:extLst>
          </p:cNvPr>
          <p:cNvSpPr txBox="1"/>
          <p:nvPr/>
        </p:nvSpPr>
        <p:spPr>
          <a:xfrm>
            <a:off x="542734" y="2655116"/>
            <a:ext cx="1743266" cy="461665"/>
          </a:xfrm>
          <a:prstGeom prst="rect">
            <a:avLst/>
          </a:prstGeom>
          <a:noFill/>
        </p:spPr>
        <p:txBody>
          <a:bodyPr wrap="square">
            <a:spAutoFit/>
          </a:bodyPr>
          <a:lstStyle/>
          <a:p>
            <a:r>
              <a:rPr lang="en-US" sz="2400" b="1" dirty="0"/>
              <a:t>Input</a:t>
            </a:r>
          </a:p>
        </p:txBody>
      </p:sp>
      <p:sp>
        <p:nvSpPr>
          <p:cNvPr id="13" name="TextBox 12">
            <a:extLst>
              <a:ext uri="{FF2B5EF4-FFF2-40B4-BE49-F238E27FC236}">
                <a16:creationId xmlns:a16="http://schemas.microsoft.com/office/drawing/2014/main" id="{5E237A32-320C-4060-BFA0-41F765B25048}"/>
              </a:ext>
            </a:extLst>
          </p:cNvPr>
          <p:cNvSpPr txBox="1"/>
          <p:nvPr/>
        </p:nvSpPr>
        <p:spPr>
          <a:xfrm>
            <a:off x="542733" y="4625423"/>
            <a:ext cx="6021840" cy="1477328"/>
          </a:xfrm>
          <a:prstGeom prst="rect">
            <a:avLst/>
          </a:prstGeom>
          <a:noFill/>
        </p:spPr>
        <p:txBody>
          <a:bodyPr wrap="square">
            <a:spAutoFit/>
          </a:bodyPr>
          <a:lstStyle/>
          <a:p>
            <a:r>
              <a:rPr lang="en-US" b="0" i="0" dirty="0">
                <a:solidFill>
                  <a:srgbClr val="000000"/>
                </a:solidFill>
                <a:effectLst/>
              </a:rPr>
              <a:t>Never have I ever know what you do not what I need anymore I don't care why are you say I would fade down but I know you dig up but baby I can't understand another day why can't you leave me just already so reason to take myself free but I won't believe you.</a:t>
            </a:r>
          </a:p>
        </p:txBody>
      </p:sp>
      <p:pic>
        <p:nvPicPr>
          <p:cNvPr id="3" name="Picture 2">
            <a:extLst>
              <a:ext uri="{FF2B5EF4-FFF2-40B4-BE49-F238E27FC236}">
                <a16:creationId xmlns:a16="http://schemas.microsoft.com/office/drawing/2014/main" id="{A219CB1C-59AE-4B0F-B9E7-B5F83F7DC542}"/>
              </a:ext>
            </a:extLst>
          </p:cNvPr>
          <p:cNvPicPr>
            <a:picLocks noChangeAspect="1"/>
          </p:cNvPicPr>
          <p:nvPr/>
        </p:nvPicPr>
        <p:blipFill rotWithShape="1">
          <a:blip r:embed="rId3">
            <a:duotone>
              <a:prstClr val="black"/>
              <a:srgbClr val="193EB0">
                <a:tint val="45000"/>
                <a:satMod val="400000"/>
              </a:srgbClr>
            </a:duotone>
            <a:extLst>
              <a:ext uri="{BEBA8EAE-BF5A-486C-A8C5-ECC9F3942E4B}">
                <a14:imgProps xmlns:a14="http://schemas.microsoft.com/office/drawing/2010/main">
                  <a14:imgLayer r:embed="rId4">
                    <a14:imgEffect>
                      <a14:artisticPhotocopy/>
                    </a14:imgEffect>
                  </a14:imgLayer>
                </a14:imgProps>
              </a:ext>
            </a:extLst>
          </a:blip>
          <a:srcRect l="20426" r="26969"/>
          <a:stretch/>
        </p:blipFill>
        <p:spPr>
          <a:xfrm>
            <a:off x="6759084" y="2790503"/>
            <a:ext cx="2648440" cy="2649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90546182"/>
      </p:ext>
    </p:extLst>
  </p:cSld>
  <p:clrMapOvr>
    <a:masterClrMapping/>
  </p:clrMapOvr>
  <p:transition spd="slow">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LSTM Predictions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2"/>
            <a:ext cx="2763441" cy="872483"/>
          </a:xfrm>
          <a:prstGeom prst="rect">
            <a:avLst/>
          </a:prstGeom>
          <a:noFill/>
        </p:spPr>
        <p:txBody>
          <a:bodyPr wrap="square">
            <a:spAutoFit/>
          </a:bodyPr>
          <a:lstStyle/>
          <a:p>
            <a:pPr>
              <a:lnSpc>
                <a:spcPct val="150000"/>
              </a:lnSpc>
            </a:pPr>
            <a:r>
              <a:rPr lang="en-US" dirty="0"/>
              <a:t>Words : I love you</a:t>
            </a:r>
          </a:p>
          <a:p>
            <a:pPr>
              <a:lnSpc>
                <a:spcPct val="150000"/>
              </a:lnSpc>
            </a:pPr>
            <a:r>
              <a:rPr lang="en-US" dirty="0"/>
              <a:t>Num of Words : 40</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4102346"/>
            <a:ext cx="1743266" cy="461665"/>
          </a:xfrm>
          <a:prstGeom prst="rect">
            <a:avLst/>
          </a:prstGeom>
          <a:noFill/>
        </p:spPr>
        <p:txBody>
          <a:bodyPr wrap="square">
            <a:spAutoFit/>
          </a:bodyPr>
          <a:lstStyle/>
          <a:p>
            <a:r>
              <a:rPr lang="en-US" sz="2400" b="1" dirty="0"/>
              <a:t>Output</a:t>
            </a:r>
          </a:p>
        </p:txBody>
      </p:sp>
      <p:sp>
        <p:nvSpPr>
          <p:cNvPr id="12" name="TextBox 11">
            <a:extLst>
              <a:ext uri="{FF2B5EF4-FFF2-40B4-BE49-F238E27FC236}">
                <a16:creationId xmlns:a16="http://schemas.microsoft.com/office/drawing/2014/main" id="{58A913E0-BE1B-45F7-8BCC-9F3F814159FE}"/>
              </a:ext>
            </a:extLst>
          </p:cNvPr>
          <p:cNvSpPr txBox="1"/>
          <p:nvPr/>
        </p:nvSpPr>
        <p:spPr>
          <a:xfrm>
            <a:off x="542734" y="2655116"/>
            <a:ext cx="1743266" cy="461665"/>
          </a:xfrm>
          <a:prstGeom prst="rect">
            <a:avLst/>
          </a:prstGeom>
          <a:noFill/>
        </p:spPr>
        <p:txBody>
          <a:bodyPr wrap="square">
            <a:spAutoFit/>
          </a:bodyPr>
          <a:lstStyle/>
          <a:p>
            <a:r>
              <a:rPr lang="en-US" sz="2400" b="1" dirty="0"/>
              <a:t>Input</a:t>
            </a:r>
          </a:p>
        </p:txBody>
      </p:sp>
      <p:sp>
        <p:nvSpPr>
          <p:cNvPr id="13" name="TextBox 12">
            <a:extLst>
              <a:ext uri="{FF2B5EF4-FFF2-40B4-BE49-F238E27FC236}">
                <a16:creationId xmlns:a16="http://schemas.microsoft.com/office/drawing/2014/main" id="{5E237A32-320C-4060-BFA0-41F765B25048}"/>
              </a:ext>
            </a:extLst>
          </p:cNvPr>
          <p:cNvSpPr txBox="1"/>
          <p:nvPr/>
        </p:nvSpPr>
        <p:spPr>
          <a:xfrm>
            <a:off x="534313" y="4620552"/>
            <a:ext cx="5914902" cy="1323439"/>
          </a:xfrm>
          <a:prstGeom prst="rect">
            <a:avLst/>
          </a:prstGeom>
          <a:noFill/>
        </p:spPr>
        <p:txBody>
          <a:bodyPr wrap="square">
            <a:spAutoFit/>
          </a:bodyPr>
          <a:lstStyle/>
          <a:p>
            <a:r>
              <a:rPr lang="en-US" sz="2000" b="0" i="0" dirty="0">
                <a:solidFill>
                  <a:srgbClr val="000000"/>
                </a:solidFill>
                <a:effectLst/>
              </a:rPr>
              <a:t>I love you so i lie and i lose the door of you i know that i love you so how i have lost my own hand and the memory of your love and the one who knew.</a:t>
            </a:r>
          </a:p>
        </p:txBody>
      </p:sp>
      <p:pic>
        <p:nvPicPr>
          <p:cNvPr id="3" name="Picture 2">
            <a:extLst>
              <a:ext uri="{FF2B5EF4-FFF2-40B4-BE49-F238E27FC236}">
                <a16:creationId xmlns:a16="http://schemas.microsoft.com/office/drawing/2014/main" id="{B022990A-BAC0-46E5-AC72-398C67DABD00}"/>
              </a:ext>
            </a:extLst>
          </p:cNvPr>
          <p:cNvPicPr>
            <a:picLocks noChangeAspect="1"/>
          </p:cNvPicPr>
          <p:nvPr/>
        </p:nvPicPr>
        <p:blipFill rotWithShape="1">
          <a:blip r:embed="rId3">
            <a:duotone>
              <a:prstClr val="black"/>
              <a:schemeClr val="accent1">
                <a:tint val="45000"/>
                <a:satMod val="400000"/>
              </a:schemeClr>
            </a:duotone>
          </a:blip>
          <a:srcRect l="26302" t="7841" r="7408" b="1856"/>
          <a:stretch/>
        </p:blipFill>
        <p:spPr>
          <a:xfrm>
            <a:off x="6646371" y="2767662"/>
            <a:ext cx="2814780" cy="255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9703060"/>
      </p:ext>
    </p:extLst>
  </p:cSld>
  <p:clrMapOvr>
    <a:masterClrMapping/>
  </p:clrMapOvr>
  <p:transition spd="slow">
    <p:cover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Business Solutions</a:t>
            </a:r>
          </a:p>
        </p:txBody>
      </p:sp>
      <p:sp>
        <p:nvSpPr>
          <p:cNvPr id="7" name="TextBox 6">
            <a:extLst>
              <a:ext uri="{FF2B5EF4-FFF2-40B4-BE49-F238E27FC236}">
                <a16:creationId xmlns:a16="http://schemas.microsoft.com/office/drawing/2014/main" id="{8BF7461F-D4D2-4261-8234-60735868A66C}"/>
              </a:ext>
            </a:extLst>
          </p:cNvPr>
          <p:cNvSpPr txBox="1"/>
          <p:nvPr/>
        </p:nvSpPr>
        <p:spPr>
          <a:xfrm>
            <a:off x="494999" y="2653497"/>
            <a:ext cx="4257109" cy="8724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Beginners and casual users</a:t>
            </a:r>
          </a:p>
          <a:p>
            <a:pPr marL="285750" indent="-285750">
              <a:lnSpc>
                <a:spcPct val="150000"/>
              </a:lnSpc>
              <a:buFont typeface="Arial" panose="020B0604020202020204" pitchFamily="34" charset="0"/>
              <a:buChar char="•"/>
            </a:pPr>
            <a:r>
              <a:rPr lang="en-US" dirty="0"/>
              <a:t>Professional users</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4999" y="3587824"/>
            <a:ext cx="5670274" cy="461665"/>
          </a:xfrm>
          <a:prstGeom prst="rect">
            <a:avLst/>
          </a:prstGeom>
          <a:noFill/>
        </p:spPr>
        <p:txBody>
          <a:bodyPr wrap="square">
            <a:spAutoFit/>
          </a:bodyPr>
          <a:lstStyle/>
          <a:p>
            <a:r>
              <a:rPr lang="en-US" sz="2400" b="1" dirty="0"/>
              <a:t>Recommendations and Suggestions</a:t>
            </a:r>
          </a:p>
        </p:txBody>
      </p:sp>
      <p:sp>
        <p:nvSpPr>
          <p:cNvPr id="12" name="TextBox 11">
            <a:extLst>
              <a:ext uri="{FF2B5EF4-FFF2-40B4-BE49-F238E27FC236}">
                <a16:creationId xmlns:a16="http://schemas.microsoft.com/office/drawing/2014/main" id="{58A913E0-BE1B-45F7-8BCC-9F3F814159FE}"/>
              </a:ext>
            </a:extLst>
          </p:cNvPr>
          <p:cNvSpPr txBox="1"/>
          <p:nvPr/>
        </p:nvSpPr>
        <p:spPr>
          <a:xfrm>
            <a:off x="542734" y="2259313"/>
            <a:ext cx="2715707" cy="461665"/>
          </a:xfrm>
          <a:prstGeom prst="rect">
            <a:avLst/>
          </a:prstGeom>
          <a:noFill/>
        </p:spPr>
        <p:txBody>
          <a:bodyPr wrap="square">
            <a:spAutoFit/>
          </a:bodyPr>
          <a:lstStyle/>
          <a:p>
            <a:r>
              <a:rPr lang="en-US" sz="2400" b="1" dirty="0"/>
              <a:t>Target users</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5000" y="4111334"/>
            <a:ext cx="5878091" cy="1754326"/>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Casual users will be able to insert text input, and the model would generate lyrics starting with that text. The users would then be prompted to rate those lyrics, and modify the parts they did not like. Users have the choice to share their lyrics with friends and other users, and get their lyrics rated.</a:t>
            </a:r>
          </a:p>
        </p:txBody>
      </p:sp>
      <p:pic>
        <p:nvPicPr>
          <p:cNvPr id="2" name="Picture 1">
            <a:extLst>
              <a:ext uri="{FF2B5EF4-FFF2-40B4-BE49-F238E27FC236}">
                <a16:creationId xmlns:a16="http://schemas.microsoft.com/office/drawing/2014/main" id="{ACE4EC7E-8250-47E7-83BE-75880E5787FA}"/>
              </a:ext>
            </a:extLst>
          </p:cNvPr>
          <p:cNvPicPr>
            <a:picLocks noChangeAspect="1"/>
          </p:cNvPicPr>
          <p:nvPr/>
        </p:nvPicPr>
        <p:blipFill rotWithShape="1">
          <a:blip r:embed="rId3"/>
          <a:srcRect l="13431" r="30467"/>
          <a:stretch/>
        </p:blipFill>
        <p:spPr>
          <a:xfrm>
            <a:off x="6868091" y="2929847"/>
            <a:ext cx="2539432" cy="23629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6807059"/>
      </p:ext>
    </p:extLst>
  </p:cSld>
  <p:clrMapOvr>
    <a:masterClrMapping/>
  </p:clrMapOvr>
  <p:transition spd="slow">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Business Solutions</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2182046"/>
            <a:ext cx="5670274" cy="461665"/>
          </a:xfrm>
          <a:prstGeom prst="rect">
            <a:avLst/>
          </a:prstGeom>
          <a:noFill/>
        </p:spPr>
        <p:txBody>
          <a:bodyPr wrap="square">
            <a:spAutoFit/>
          </a:bodyPr>
          <a:lstStyle/>
          <a:p>
            <a:r>
              <a:rPr lang="en-US" sz="2400" b="1" dirty="0"/>
              <a:t>Recommendations and Suggestions</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5000" y="2643710"/>
            <a:ext cx="5836527" cy="1477328"/>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Data obtained from casual users will then be analyzed to figure out some patterns of what songs people like. This data can then be sold to professional users and music composers so that they would know what pleases their fans.</a:t>
            </a:r>
          </a:p>
        </p:txBody>
      </p:sp>
      <p:sp>
        <p:nvSpPr>
          <p:cNvPr id="14" name="TextBox 13">
            <a:extLst>
              <a:ext uri="{FF2B5EF4-FFF2-40B4-BE49-F238E27FC236}">
                <a16:creationId xmlns:a16="http://schemas.microsoft.com/office/drawing/2014/main" id="{9F1CFC01-1AEF-4890-9467-37BA314F6FD1}"/>
              </a:ext>
            </a:extLst>
          </p:cNvPr>
          <p:cNvSpPr txBox="1"/>
          <p:nvPr/>
        </p:nvSpPr>
        <p:spPr>
          <a:xfrm>
            <a:off x="495000" y="4222889"/>
            <a:ext cx="5836527" cy="1754326"/>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We will also store this data, and the model would train on it, so as to improve its accuracy and learn from our users. This will help elevate our users' experience by generating more artistic lyrics, that sound like they came from real humans, instead of machine generated lyrics.</a:t>
            </a:r>
          </a:p>
        </p:txBody>
      </p:sp>
      <p:pic>
        <p:nvPicPr>
          <p:cNvPr id="2" name="Picture 1">
            <a:extLst>
              <a:ext uri="{FF2B5EF4-FFF2-40B4-BE49-F238E27FC236}">
                <a16:creationId xmlns:a16="http://schemas.microsoft.com/office/drawing/2014/main" id="{1BADFF22-ACC2-45B0-B3E8-FBA86E5A9677}"/>
              </a:ext>
            </a:extLst>
          </p:cNvPr>
          <p:cNvPicPr>
            <a:picLocks noChangeAspect="1"/>
          </p:cNvPicPr>
          <p:nvPr/>
        </p:nvPicPr>
        <p:blipFill>
          <a:blip r:embed="rId3"/>
          <a:stretch>
            <a:fillRect/>
          </a:stretch>
        </p:blipFill>
        <p:spPr>
          <a:xfrm>
            <a:off x="6887465" y="2824357"/>
            <a:ext cx="2625025" cy="26231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6891807"/>
      </p:ext>
    </p:extLst>
  </p:cSld>
  <p:clrMapOvr>
    <a:masterClrMapping/>
  </p:clrMapOvr>
  <p:transition spd="slow">
    <p:cover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Business Solutions</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2182046"/>
            <a:ext cx="5670274" cy="461665"/>
          </a:xfrm>
          <a:prstGeom prst="rect">
            <a:avLst/>
          </a:prstGeom>
          <a:noFill/>
        </p:spPr>
        <p:txBody>
          <a:bodyPr wrap="square">
            <a:spAutoFit/>
          </a:bodyPr>
          <a:lstStyle/>
          <a:p>
            <a:r>
              <a:rPr lang="en-US" sz="2400" b="1" dirty="0"/>
              <a:t>Recommendations and Suggestions</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5000" y="2983672"/>
            <a:ext cx="5836527" cy="2031325"/>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Our generated lyrics can be integrated with other music applications, where music composers would be free to make songs using our lyrics. These songs would then be played in the applications like any other human-made song. This may be used in our initial stage, as a kind of advertisement for our application.</a:t>
            </a:r>
          </a:p>
        </p:txBody>
      </p:sp>
      <p:pic>
        <p:nvPicPr>
          <p:cNvPr id="3" name="Picture 2">
            <a:extLst>
              <a:ext uri="{FF2B5EF4-FFF2-40B4-BE49-F238E27FC236}">
                <a16:creationId xmlns:a16="http://schemas.microsoft.com/office/drawing/2014/main" id="{920E9CAD-E094-4875-BC1B-E53A55CC18ED}"/>
              </a:ext>
            </a:extLst>
          </p:cNvPr>
          <p:cNvPicPr>
            <a:picLocks noChangeAspect="1"/>
          </p:cNvPicPr>
          <p:nvPr/>
        </p:nvPicPr>
        <p:blipFill rotWithShape="1">
          <a:blip r:embed="rId3"/>
          <a:srcRect l="13422" r="17137"/>
          <a:stretch/>
        </p:blipFill>
        <p:spPr>
          <a:xfrm>
            <a:off x="6928378" y="2983672"/>
            <a:ext cx="2584112" cy="2478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86992469"/>
      </p:ext>
    </p:extLst>
  </p:cSld>
  <p:clrMapOvr>
    <a:masterClrMapping/>
  </p:clrMapOvr>
  <p:transition spd="slow">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06 at 2.01.16 PM">
            <a:hlinkClick r:id="" action="ppaction://media"/>
            <a:extLst>
              <a:ext uri="{FF2B5EF4-FFF2-40B4-BE49-F238E27FC236}">
                <a16:creationId xmlns:a16="http://schemas.microsoft.com/office/drawing/2014/main" id="{FC730BF2-3BA3-48ED-8C6C-1BFC4AD12B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244" y="2213113"/>
            <a:ext cx="8110331" cy="3889638"/>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5" name="Title 6">
            <a:extLst>
              <a:ext uri="{FF2B5EF4-FFF2-40B4-BE49-F238E27FC236}">
                <a16:creationId xmlns:a16="http://schemas.microsoft.com/office/drawing/2014/main" id="{8C9B29AF-52D8-40B3-8027-957C36E7ACE0}"/>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Song Lyrics Generator</a:t>
            </a:r>
          </a:p>
        </p:txBody>
      </p:sp>
      <p:sp>
        <p:nvSpPr>
          <p:cNvPr id="6" name="Rectangle 5">
            <a:extLst>
              <a:ext uri="{FF2B5EF4-FFF2-40B4-BE49-F238E27FC236}">
                <a16:creationId xmlns:a16="http://schemas.microsoft.com/office/drawing/2014/main" id="{CE283495-53A1-41A0-B818-9E6CEA751DF2}"/>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10" name="Rectangle 9">
            <a:extLst>
              <a:ext uri="{FF2B5EF4-FFF2-40B4-BE49-F238E27FC236}">
                <a16:creationId xmlns:a16="http://schemas.microsoft.com/office/drawing/2014/main" id="{629603E7-DD91-479C-87ED-965B137EDB60}"/>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AAF981-C3DE-4105-B911-18408F68CAE7}"/>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54344"/>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2948985" y="3090446"/>
            <a:ext cx="4004853" cy="738664"/>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square" lIns="0" tIns="0" rIns="0" bIns="0">
            <a:spAutoFit/>
          </a:bodyPr>
          <a:lstStyle/>
          <a:p>
            <a:pPr algn="ctr">
              <a:lnSpc>
                <a:spcPct val="100000"/>
              </a:lnSpc>
              <a:tabLst>
                <a:tab pos="0" algn="l"/>
              </a:tabLst>
            </a:pPr>
            <a:r>
              <a:rPr lang="en-US" sz="4800" strike="noStrike" spc="-1" dirty="0">
                <a:solidFill>
                  <a:srgbClr val="FFFFFF"/>
                </a:solidFill>
                <a:latin typeface="Segoe UI Black" panose="020B0A02040204020203" pitchFamily="34" charset="0"/>
                <a:ea typeface="Segoe UI Black" panose="020B0A02040204020203" pitchFamily="34" charset="0"/>
              </a:rPr>
              <a:t>Thank You</a:t>
            </a:r>
            <a:endParaRPr lang="en-US" sz="4800" strike="noStrike" spc="-1" dirty="0">
              <a:latin typeface="Segoe UI Black" panose="020B0A02040204020203" pitchFamily="34" charset="0"/>
              <a:ea typeface="Segoe UI Black" panose="020B0A02040204020203" pitchFamily="34" charset="0"/>
            </a:endParaRPr>
          </a:p>
        </p:txBody>
      </p:sp>
      <p:sp>
        <p:nvSpPr>
          <p:cNvPr id="4" name="Rectangle 3">
            <a:extLst>
              <a:ext uri="{FF2B5EF4-FFF2-40B4-BE49-F238E27FC236}">
                <a16:creationId xmlns:a16="http://schemas.microsoft.com/office/drawing/2014/main" id="{58700A7C-5B5E-49E2-B5FB-7E68CD1376B4}"/>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223661"/>
      </p:ext>
    </p:extLst>
  </p:cSld>
  <p:clrMapOvr>
    <a:masterClrMapping/>
  </p:clrMapOvr>
  <p:transition spd="slow">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4FFB63-D86E-44A3-BC93-24156F8E6552}"/>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Agenda</a:t>
            </a:r>
          </a:p>
        </p:txBody>
      </p:sp>
      <p:sp>
        <p:nvSpPr>
          <p:cNvPr id="9" name="TextBox 8">
            <a:extLst>
              <a:ext uri="{FF2B5EF4-FFF2-40B4-BE49-F238E27FC236}">
                <a16:creationId xmlns:a16="http://schemas.microsoft.com/office/drawing/2014/main" id="{CB6A97B1-4F82-4DE3-8B42-56AD3E8E6C00}"/>
              </a:ext>
            </a:extLst>
          </p:cNvPr>
          <p:cNvSpPr txBox="1"/>
          <p:nvPr/>
        </p:nvSpPr>
        <p:spPr>
          <a:xfrm>
            <a:off x="495298" y="2281479"/>
            <a:ext cx="5277678" cy="37809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Introduction</a:t>
            </a:r>
          </a:p>
          <a:p>
            <a:pPr marL="285750" indent="-285750">
              <a:lnSpc>
                <a:spcPct val="150000"/>
              </a:lnSpc>
              <a:buFont typeface="Arial" panose="020B0604020202020204" pitchFamily="34" charset="0"/>
              <a:buChar char="•"/>
            </a:pPr>
            <a:r>
              <a:rPr lang="en-US" dirty="0"/>
              <a:t>Data Description</a:t>
            </a:r>
          </a:p>
          <a:p>
            <a:pPr marL="285750" indent="-285750">
              <a:lnSpc>
                <a:spcPct val="150000"/>
              </a:lnSpc>
              <a:buFont typeface="Arial" panose="020B0604020202020204" pitchFamily="34" charset="0"/>
              <a:buChar char="•"/>
            </a:pPr>
            <a:r>
              <a:rPr lang="en-US" dirty="0"/>
              <a:t>Inspiration</a:t>
            </a:r>
          </a:p>
          <a:p>
            <a:pPr marL="285750" indent="-285750">
              <a:lnSpc>
                <a:spcPct val="150000"/>
              </a:lnSpc>
              <a:buFont typeface="Arial" panose="020B0604020202020204" pitchFamily="34" charset="0"/>
              <a:buChar char="•"/>
            </a:pPr>
            <a:r>
              <a:rPr lang="en-US" dirty="0"/>
              <a:t>Design Thinking</a:t>
            </a:r>
          </a:p>
          <a:p>
            <a:pPr marL="285750" indent="-285750">
              <a:lnSpc>
                <a:spcPct val="150000"/>
              </a:lnSpc>
              <a:buFont typeface="Arial" panose="020B0604020202020204" pitchFamily="34" charset="0"/>
              <a:buChar char="•"/>
            </a:pPr>
            <a:r>
              <a:rPr lang="en-US" dirty="0"/>
              <a:t>Data Features</a:t>
            </a:r>
          </a:p>
          <a:p>
            <a:pPr marL="285750" indent="-285750">
              <a:lnSpc>
                <a:spcPct val="150000"/>
              </a:lnSpc>
              <a:buFont typeface="Arial" panose="020B0604020202020204" pitchFamily="34" charset="0"/>
              <a:buChar char="•"/>
            </a:pPr>
            <a:r>
              <a:rPr lang="en-US" dirty="0"/>
              <a:t>Data Analysis</a:t>
            </a:r>
          </a:p>
          <a:p>
            <a:pPr marL="285750" indent="-285750">
              <a:lnSpc>
                <a:spcPct val="150000"/>
              </a:lnSpc>
              <a:buFont typeface="Arial" panose="020B0604020202020204" pitchFamily="34" charset="0"/>
              <a:buChar char="•"/>
            </a:pPr>
            <a:r>
              <a:rPr lang="en-US" dirty="0"/>
              <a:t>Modelling</a:t>
            </a:r>
          </a:p>
          <a:p>
            <a:pPr marL="285750" indent="-285750">
              <a:lnSpc>
                <a:spcPct val="150000"/>
              </a:lnSpc>
              <a:buFont typeface="Arial" panose="020B0604020202020204" pitchFamily="34" charset="0"/>
              <a:buChar char="•"/>
            </a:pPr>
            <a:r>
              <a:rPr lang="en-US" dirty="0"/>
              <a:t>Predictions</a:t>
            </a:r>
          </a:p>
          <a:p>
            <a:pPr marL="285750" indent="-285750">
              <a:lnSpc>
                <a:spcPct val="150000"/>
              </a:lnSpc>
              <a:buFont typeface="Arial" panose="020B0604020202020204" pitchFamily="34" charset="0"/>
              <a:buChar char="•"/>
            </a:pPr>
            <a:r>
              <a:rPr lang="en-US" dirty="0"/>
              <a:t>Business Solutions</a:t>
            </a:r>
          </a:p>
        </p:txBody>
      </p:sp>
      <p:sp>
        <p:nvSpPr>
          <p:cNvPr id="10" name="Rectangle 9">
            <a:extLst>
              <a:ext uri="{FF2B5EF4-FFF2-40B4-BE49-F238E27FC236}">
                <a16:creationId xmlns:a16="http://schemas.microsoft.com/office/drawing/2014/main" id="{F5371DBC-7625-44E7-A2FD-B31EEE8B2A34}"/>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6" name="Rectangle 5">
            <a:extLst>
              <a:ext uri="{FF2B5EF4-FFF2-40B4-BE49-F238E27FC236}">
                <a16:creationId xmlns:a16="http://schemas.microsoft.com/office/drawing/2014/main" id="{253EB533-254C-4DC5-9E13-659CF1A91C2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0FF396-6884-4EA9-9C30-8FBC023C6D88}"/>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105927"/>
      </p:ext>
    </p:extLst>
  </p:cSld>
  <p:clrMapOvr>
    <a:masterClrMapping/>
  </p:clrMapOvr>
  <p:transition spd="slow">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Introduction</a:t>
            </a:r>
          </a:p>
        </p:txBody>
      </p:sp>
      <p:pic>
        <p:nvPicPr>
          <p:cNvPr id="2" name="Picture 1">
            <a:extLst>
              <a:ext uri="{FF2B5EF4-FFF2-40B4-BE49-F238E27FC236}">
                <a16:creationId xmlns:a16="http://schemas.microsoft.com/office/drawing/2014/main" id="{77DF29C2-5709-4E40-B3B7-F32BE58BDAB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Lst>
          </a:blip>
          <a:srcRect l="21778" r="20678"/>
          <a:stretch/>
        </p:blipFill>
        <p:spPr>
          <a:xfrm>
            <a:off x="6558304" y="2726635"/>
            <a:ext cx="2849219" cy="2475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E608268D-4092-425C-B56E-373A24FB18AA}"/>
              </a:ext>
            </a:extLst>
          </p:cNvPr>
          <p:cNvSpPr txBox="1">
            <a:spLocks/>
          </p:cNvSpPr>
          <p:nvPr/>
        </p:nvSpPr>
        <p:spPr>
          <a:xfrm>
            <a:off x="495000" y="2087835"/>
            <a:ext cx="10554574" cy="449656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F03B5E"/>
              </a:buClr>
              <a:buSzTx/>
              <a:buFont typeface="Wingdings 2" charset="2"/>
              <a:buNone/>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F03B5E"/>
              </a:buClr>
              <a:buSzTx/>
              <a:buFont typeface="Wingdings 2" charset="2"/>
              <a:buChar char=""/>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225824"/>
            <a:ext cx="5859114" cy="2031325"/>
          </a:xfrm>
          <a:prstGeom prst="rect">
            <a:avLst/>
          </a:prstGeom>
          <a:noFill/>
        </p:spPr>
        <p:txBody>
          <a:bodyPr wrap="square">
            <a:spAutoFit/>
          </a:bodyPr>
          <a:lstStyle/>
          <a:p>
            <a:r>
              <a:rPr lang="en-US" dirty="0"/>
              <a:t>Text generation is a relatively new topic. Lots of people are greatly interested in it.</a:t>
            </a:r>
          </a:p>
          <a:p>
            <a:r>
              <a:rPr lang="en-US" dirty="0"/>
              <a:t>Typing a couple of words, and getting the rest of your sentence predicted is quite helpful. But generating lyrics using your words would be even more fun.</a:t>
            </a:r>
          </a:p>
          <a:p>
            <a:r>
              <a:rPr lang="en-US" dirty="0"/>
              <a:t>This generator will be produced as a mobile application.</a:t>
            </a:r>
          </a:p>
        </p:txBody>
      </p:sp>
      <p:sp>
        <p:nvSpPr>
          <p:cNvPr id="8" name="Rectangle 7">
            <a:extLst>
              <a:ext uri="{FF2B5EF4-FFF2-40B4-BE49-F238E27FC236}">
                <a16:creationId xmlns:a16="http://schemas.microsoft.com/office/drawing/2014/main" id="{5565F9FF-A8E7-4D25-A281-6201CCD96B2F}"/>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8E71FE61-7E21-4DB1-9FD1-30604D5C6F0E}"/>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E02961-F950-4DFE-A6DA-8A100DA4D1C0}"/>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26015"/>
      </p:ext>
    </p:extLst>
  </p:cSld>
  <p:clrMapOvr>
    <a:masterClrMapping/>
  </p:clrMapOvr>
  <p:transition spd="slow">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Data Description</a:t>
            </a:r>
          </a:p>
        </p:txBody>
      </p:sp>
      <p:sp>
        <p:nvSpPr>
          <p:cNvPr id="6" name="Content Placeholder 2">
            <a:extLst>
              <a:ext uri="{FF2B5EF4-FFF2-40B4-BE49-F238E27FC236}">
                <a16:creationId xmlns:a16="http://schemas.microsoft.com/office/drawing/2014/main" id="{E608268D-4092-425C-B56E-373A24FB18AA}"/>
              </a:ext>
            </a:extLst>
          </p:cNvPr>
          <p:cNvSpPr txBox="1">
            <a:spLocks/>
          </p:cNvSpPr>
          <p:nvPr/>
        </p:nvSpPr>
        <p:spPr>
          <a:xfrm>
            <a:off x="495000" y="2087835"/>
            <a:ext cx="10554574" cy="449656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F03B5E"/>
              </a:buClr>
              <a:buSzTx/>
              <a:buFont typeface="Wingdings 2" charset="2"/>
              <a:buNone/>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F03B5E"/>
              </a:buClr>
              <a:buSzTx/>
              <a:buFont typeface="Wingdings 2" charset="2"/>
              <a:buChar char=""/>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2315557"/>
            <a:ext cx="5859114" cy="1508105"/>
          </a:xfrm>
          <a:prstGeom prst="rect">
            <a:avLst/>
          </a:prstGeom>
          <a:noFill/>
        </p:spPr>
        <p:txBody>
          <a:bodyPr wrap="square">
            <a:spAutoFit/>
          </a:bodyPr>
          <a:lstStyle/>
          <a:p>
            <a:r>
              <a:rPr lang="en-US" sz="2000" b="1" i="0" dirty="0">
                <a:solidFill>
                  <a:schemeClr val="accent1">
                    <a:lumMod val="50000"/>
                  </a:schemeClr>
                </a:solidFill>
                <a:effectLst/>
              </a:rPr>
              <a:t>Context</a:t>
            </a:r>
            <a:r>
              <a:rPr lang="en-US" b="1" i="0" dirty="0">
                <a:solidFill>
                  <a:schemeClr val="bg2">
                    <a:lumMod val="25000"/>
                  </a:schemeClr>
                </a:solidFill>
                <a:effectLst/>
              </a:rPr>
              <a:t> </a:t>
            </a:r>
          </a:p>
          <a:p>
            <a:r>
              <a:rPr lang="en-US" b="0" i="0" dirty="0">
                <a:solidFill>
                  <a:schemeClr val="bg2">
                    <a:lumMod val="25000"/>
                  </a:schemeClr>
                </a:solidFill>
                <a:effectLst/>
              </a:rPr>
              <a:t>This dataset came from scrapping the Brazilian website Vagalume using R., that website stores information about songs, such as the author, song name, lyrics, language.</a:t>
            </a:r>
            <a:endParaRPr lang="en-US" dirty="0">
              <a:solidFill>
                <a:schemeClr val="bg2">
                  <a:lumMod val="25000"/>
                </a:schemeClr>
              </a:solidFill>
            </a:endParaRPr>
          </a:p>
        </p:txBody>
      </p:sp>
      <p:sp>
        <p:nvSpPr>
          <p:cNvPr id="9" name="TextBox 8">
            <a:extLst>
              <a:ext uri="{FF2B5EF4-FFF2-40B4-BE49-F238E27FC236}">
                <a16:creationId xmlns:a16="http://schemas.microsoft.com/office/drawing/2014/main" id="{919E82E8-8E2D-4A4B-BF05-A5817D239B64}"/>
              </a:ext>
            </a:extLst>
          </p:cNvPr>
          <p:cNvSpPr txBox="1"/>
          <p:nvPr/>
        </p:nvSpPr>
        <p:spPr>
          <a:xfrm>
            <a:off x="495000" y="4051384"/>
            <a:ext cx="5546520" cy="1508105"/>
          </a:xfrm>
          <a:prstGeom prst="rect">
            <a:avLst/>
          </a:prstGeom>
          <a:noFill/>
        </p:spPr>
        <p:txBody>
          <a:bodyPr wrap="square">
            <a:spAutoFit/>
          </a:bodyPr>
          <a:lstStyle/>
          <a:p>
            <a:r>
              <a:rPr lang="en-US" sz="2000" b="1" i="0" dirty="0">
                <a:solidFill>
                  <a:schemeClr val="accent1">
                    <a:lumMod val="50000"/>
                  </a:schemeClr>
                </a:solidFill>
                <a:effectLst/>
              </a:rPr>
              <a:t>Content</a:t>
            </a:r>
            <a:r>
              <a:rPr lang="en-US" b="1" i="0" dirty="0">
                <a:solidFill>
                  <a:schemeClr val="bg2">
                    <a:lumMod val="25000"/>
                  </a:schemeClr>
                </a:solidFill>
                <a:effectLst/>
              </a:rPr>
              <a:t> </a:t>
            </a:r>
          </a:p>
          <a:p>
            <a:r>
              <a:rPr lang="en-US" b="0" i="0" dirty="0">
                <a:solidFill>
                  <a:schemeClr val="bg2">
                    <a:lumMod val="25000"/>
                  </a:schemeClr>
                </a:solidFill>
                <a:effectLst/>
              </a:rPr>
              <a:t>There are six musical genres:</a:t>
            </a:r>
          </a:p>
          <a:p>
            <a:r>
              <a:rPr lang="en-US" b="0" i="0" dirty="0">
                <a:solidFill>
                  <a:schemeClr val="bg2">
                    <a:lumMod val="25000"/>
                  </a:schemeClr>
                </a:solidFill>
                <a:effectLst/>
              </a:rPr>
              <a:t>    Rock - Hip Hop - Pop music - Sertanejo </a:t>
            </a:r>
          </a:p>
          <a:p>
            <a:r>
              <a:rPr lang="en-US" dirty="0">
                <a:solidFill>
                  <a:schemeClr val="bg2">
                    <a:lumMod val="25000"/>
                  </a:schemeClr>
                </a:solidFill>
              </a:rPr>
              <a:t>    </a:t>
            </a:r>
            <a:r>
              <a:rPr lang="en-US" b="0" i="0" dirty="0">
                <a:solidFill>
                  <a:schemeClr val="bg2">
                    <a:lumMod val="25000"/>
                  </a:schemeClr>
                </a:solidFill>
                <a:effectLst/>
              </a:rPr>
              <a:t>- Funk Carioca</a:t>
            </a:r>
          </a:p>
          <a:p>
            <a:r>
              <a:rPr lang="en-US" b="0" i="0" dirty="0">
                <a:solidFill>
                  <a:schemeClr val="bg2">
                    <a:lumMod val="25000"/>
                  </a:schemeClr>
                </a:solidFill>
                <a:effectLst/>
              </a:rPr>
              <a:t>    - Samba (Typical Brazilian music)</a:t>
            </a:r>
            <a:endParaRPr lang="en-US" dirty="0">
              <a:solidFill>
                <a:schemeClr val="bg2">
                  <a:lumMod val="25000"/>
                </a:schemeClr>
              </a:solidFill>
            </a:endParaRPr>
          </a:p>
        </p:txBody>
      </p:sp>
      <p:pic>
        <p:nvPicPr>
          <p:cNvPr id="1026" name="Picture 2" descr="Vagalume Download to Windows Phone Grátis">
            <a:extLst>
              <a:ext uri="{FF2B5EF4-FFF2-40B4-BE49-F238E27FC236}">
                <a16:creationId xmlns:a16="http://schemas.microsoft.com/office/drawing/2014/main" id="{C55D4066-4FB1-4B23-B550-0EE1EAF9C85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536822" y="2669065"/>
            <a:ext cx="2870701" cy="258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05ED8B2-92E0-4C6C-AC5C-181B606D867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8" name="Rectangle 7">
            <a:extLst>
              <a:ext uri="{FF2B5EF4-FFF2-40B4-BE49-F238E27FC236}">
                <a16:creationId xmlns:a16="http://schemas.microsoft.com/office/drawing/2014/main" id="{2BFFB9D1-8072-409E-A73F-6289EDF811D8}"/>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48D9F8-ABFC-43BB-9BFD-63F94B691191}"/>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64057"/>
      </p:ext>
    </p:extLst>
  </p:cSld>
  <p:clrMapOvr>
    <a:masterClrMapping/>
  </p:clrMapOvr>
  <p:transition spd="slow">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Inspiration</a:t>
            </a:r>
          </a:p>
        </p:txBody>
      </p:sp>
      <p:sp>
        <p:nvSpPr>
          <p:cNvPr id="6" name="Content Placeholder 2">
            <a:extLst>
              <a:ext uri="{FF2B5EF4-FFF2-40B4-BE49-F238E27FC236}">
                <a16:creationId xmlns:a16="http://schemas.microsoft.com/office/drawing/2014/main" id="{E608268D-4092-425C-B56E-373A24FB18AA}"/>
              </a:ext>
            </a:extLst>
          </p:cNvPr>
          <p:cNvSpPr txBox="1">
            <a:spLocks/>
          </p:cNvSpPr>
          <p:nvPr/>
        </p:nvSpPr>
        <p:spPr>
          <a:xfrm>
            <a:off x="495000" y="2087835"/>
            <a:ext cx="10554574" cy="449656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F03B5E"/>
              </a:buClr>
              <a:buSzTx/>
              <a:buFont typeface="Wingdings 2" charset="2"/>
              <a:buNone/>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F03B5E"/>
              </a:buClr>
              <a:buSzTx/>
              <a:buFont typeface="Wingdings 2" charset="2"/>
              <a:buChar char=""/>
              <a:tabLst/>
              <a:defRPr/>
            </a:pPr>
            <a:endParaRPr kumimoji="0" lang="en-US" sz="1800" b="0" i="0" u="none" strike="noStrike" kern="1200" cap="none" spc="0" normalizeH="0" baseline="0" noProof="0" dirty="0">
              <a:ln>
                <a:noFill/>
              </a:ln>
              <a:solidFill>
                <a:schemeClr val="bg2">
                  <a:lumMod val="25000"/>
                </a:scheme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8BF7461F-D4D2-4261-8234-60735868A66C}"/>
              </a:ext>
            </a:extLst>
          </p:cNvPr>
          <p:cNvSpPr txBox="1"/>
          <p:nvPr/>
        </p:nvSpPr>
        <p:spPr>
          <a:xfrm>
            <a:off x="495000" y="3173323"/>
            <a:ext cx="5859114" cy="1754326"/>
          </a:xfrm>
          <a:prstGeom prst="rect">
            <a:avLst/>
          </a:prstGeom>
          <a:noFill/>
        </p:spPr>
        <p:txBody>
          <a:bodyPr wrap="square">
            <a:spAutoFit/>
          </a:bodyPr>
          <a:lstStyle/>
          <a:p>
            <a:r>
              <a:rPr lang="en-US" dirty="0"/>
              <a:t>The data scraping of this dataset was inspired by the desire to analyze the data on music and train a LSTM to compose lyrics.</a:t>
            </a:r>
          </a:p>
          <a:p>
            <a:r>
              <a:rPr lang="en-US" dirty="0"/>
              <a:t>This field will open countless doors. It is the first step towards a future where humans and machines can both create beautiful art.</a:t>
            </a:r>
          </a:p>
        </p:txBody>
      </p:sp>
      <p:pic>
        <p:nvPicPr>
          <p:cNvPr id="3" name="Picture 2">
            <a:extLst>
              <a:ext uri="{FF2B5EF4-FFF2-40B4-BE49-F238E27FC236}">
                <a16:creationId xmlns:a16="http://schemas.microsoft.com/office/drawing/2014/main" id="{8638C1A4-9549-4F3F-A618-4EBD7CE86820}"/>
              </a:ext>
            </a:extLst>
          </p:cNvPr>
          <p:cNvPicPr>
            <a:picLocks noChangeAspect="1"/>
          </p:cNvPicPr>
          <p:nvPr/>
        </p:nvPicPr>
        <p:blipFill>
          <a:blip r:embed="rId3"/>
          <a:stretch>
            <a:fillRect/>
          </a:stretch>
        </p:blipFill>
        <p:spPr>
          <a:xfrm>
            <a:off x="6546574" y="2733843"/>
            <a:ext cx="3066054" cy="2633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324614"/>
      </p:ext>
    </p:extLst>
  </p:cSld>
  <p:clrMapOvr>
    <a:masterClrMapping/>
  </p:clrMapOvr>
  <p:transition spd="slow">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Design Thinking</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2456862"/>
            <a:ext cx="1887982" cy="461665"/>
          </a:xfrm>
          <a:prstGeom prst="rect">
            <a:avLst/>
          </a:prstGeom>
          <a:noFill/>
        </p:spPr>
        <p:txBody>
          <a:bodyPr wrap="square">
            <a:spAutoFit/>
          </a:bodyPr>
          <a:lstStyle/>
          <a:p>
            <a:r>
              <a:rPr lang="en-US" sz="2400" b="1" dirty="0">
                <a:solidFill>
                  <a:srgbClr val="002060"/>
                </a:solidFill>
              </a:rPr>
              <a:t>Definition :</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5000" y="3337127"/>
            <a:ext cx="5753400" cy="1477328"/>
          </a:xfrm>
          <a:prstGeom prst="rect">
            <a:avLst/>
          </a:prstGeom>
          <a:noFill/>
        </p:spPr>
        <p:txBody>
          <a:bodyPr wrap="square">
            <a:spAutoFit/>
          </a:bodyPr>
          <a:lstStyle/>
          <a:p>
            <a:r>
              <a:rPr lang="en-US" b="0" i="0" dirty="0">
                <a:solidFill>
                  <a:srgbClr val="000000"/>
                </a:solidFill>
                <a:effectLst/>
              </a:rPr>
              <a:t>[In Music field], [When creating new music], [Not knowing what the fans want or what will make us hit the trend] ---&gt; use data science to collect data and formulate a model that analyzes this data and learn what the fans like.</a:t>
            </a:r>
          </a:p>
        </p:txBody>
      </p:sp>
      <p:pic>
        <p:nvPicPr>
          <p:cNvPr id="3" name="Picture 2">
            <a:extLst>
              <a:ext uri="{FF2B5EF4-FFF2-40B4-BE49-F238E27FC236}">
                <a16:creationId xmlns:a16="http://schemas.microsoft.com/office/drawing/2014/main" id="{3ED64B7F-2918-45CB-AA65-1C3885D782E4}"/>
              </a:ext>
            </a:extLst>
          </p:cNvPr>
          <p:cNvPicPr>
            <a:picLocks noChangeAspect="1"/>
          </p:cNvPicPr>
          <p:nvPr/>
        </p:nvPicPr>
        <p:blipFill rotWithShape="1">
          <a:blip r:embed="rId3"/>
          <a:srcRect l="24064" t="7292" r="22493"/>
          <a:stretch/>
        </p:blipFill>
        <p:spPr>
          <a:xfrm>
            <a:off x="6532014" y="2733386"/>
            <a:ext cx="2980476" cy="2904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0486527"/>
      </p:ext>
    </p:extLst>
  </p:cSld>
  <p:clrMapOvr>
    <a:masterClrMapping/>
  </p:clrMapOvr>
  <p:transition spd="slow">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58A4A901-9E80-4205-AF40-5F79FF60C63C}"/>
              </a:ext>
            </a:extLst>
          </p:cNvPr>
          <p:cNvSpPr txBox="1">
            <a:spLocks/>
          </p:cNvSpPr>
          <p:nvPr/>
        </p:nvSpPr>
        <p:spPr>
          <a:xfrm>
            <a:off x="495298" y="755249"/>
            <a:ext cx="8912225" cy="609398"/>
          </a:xfrm>
          <a:prstGeom prst="rect">
            <a:avLst/>
          </a:prstGeom>
          <a:noFill/>
        </p:spPr>
        <p:txBody>
          <a:bodyPr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Black" panose="020B0A02040204020203" pitchFamily="34" charset="0"/>
                <a:ea typeface="Segoe UI Black" panose="020B0A02040204020203" pitchFamily="34" charset="0"/>
              </a:rPr>
              <a:t>Design Thinking</a:t>
            </a:r>
          </a:p>
        </p:txBody>
      </p:sp>
      <p:sp>
        <p:nvSpPr>
          <p:cNvPr id="8" name="Rectangle 7">
            <a:extLst>
              <a:ext uri="{FF2B5EF4-FFF2-40B4-BE49-F238E27FC236}">
                <a16:creationId xmlns:a16="http://schemas.microsoft.com/office/drawing/2014/main" id="{8E5CA94A-05E2-4A0D-AF4B-95ED10B0D21A}"/>
              </a:ext>
            </a:extLst>
          </p:cNvPr>
          <p:cNvSpPr/>
          <p:nvPr/>
        </p:nvSpPr>
        <p:spPr>
          <a:xfrm>
            <a:off x="6564573" y="6308675"/>
            <a:ext cx="2947917" cy="3514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solidFill>
                <a:schemeClr val="bg1"/>
              </a:solidFill>
            </a:endParaRPr>
          </a:p>
        </p:txBody>
      </p:sp>
      <p:sp>
        <p:nvSpPr>
          <p:cNvPr id="9" name="Rectangle 8">
            <a:extLst>
              <a:ext uri="{FF2B5EF4-FFF2-40B4-BE49-F238E27FC236}">
                <a16:creationId xmlns:a16="http://schemas.microsoft.com/office/drawing/2014/main" id="{67B5BF2C-C7C8-421B-BF98-FDD166F70D3A}"/>
              </a:ext>
            </a:extLst>
          </p:cNvPr>
          <p:cNvSpPr/>
          <p:nvPr/>
        </p:nvSpPr>
        <p:spPr>
          <a:xfrm>
            <a:off x="0" y="0"/>
            <a:ext cx="990282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ED365D-A6EC-450E-8DD5-D79D72E8D8DA}"/>
              </a:ext>
            </a:extLst>
          </p:cNvPr>
          <p:cNvSpPr/>
          <p:nvPr/>
        </p:nvSpPr>
        <p:spPr>
          <a:xfrm>
            <a:off x="0" y="0"/>
            <a:ext cx="9902825" cy="2035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CACD25-213A-4BC3-996D-9270284744E7}"/>
              </a:ext>
            </a:extLst>
          </p:cNvPr>
          <p:cNvSpPr txBox="1"/>
          <p:nvPr/>
        </p:nvSpPr>
        <p:spPr>
          <a:xfrm>
            <a:off x="495000" y="2227218"/>
            <a:ext cx="1680164" cy="461665"/>
          </a:xfrm>
          <a:prstGeom prst="rect">
            <a:avLst/>
          </a:prstGeom>
          <a:noFill/>
        </p:spPr>
        <p:txBody>
          <a:bodyPr wrap="square">
            <a:spAutoFit/>
          </a:bodyPr>
          <a:lstStyle/>
          <a:p>
            <a:r>
              <a:rPr lang="en-US" sz="2400" b="1" dirty="0">
                <a:solidFill>
                  <a:srgbClr val="002060"/>
                </a:solidFill>
              </a:rPr>
              <a:t>Analyze :</a:t>
            </a:r>
          </a:p>
        </p:txBody>
      </p:sp>
      <p:sp>
        <p:nvSpPr>
          <p:cNvPr id="13" name="TextBox 12">
            <a:extLst>
              <a:ext uri="{FF2B5EF4-FFF2-40B4-BE49-F238E27FC236}">
                <a16:creationId xmlns:a16="http://schemas.microsoft.com/office/drawing/2014/main" id="{5E237A32-320C-4060-BFA0-41F765B25048}"/>
              </a:ext>
            </a:extLst>
          </p:cNvPr>
          <p:cNvSpPr txBox="1"/>
          <p:nvPr/>
        </p:nvSpPr>
        <p:spPr>
          <a:xfrm>
            <a:off x="495000" y="3781588"/>
            <a:ext cx="5656418" cy="1754326"/>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rPr>
              <a:t>I am a 20 year old student, I listen to music all the time, in hopes of becoming a musician in the future. I try to focus on my studies, because I am afraid that my songs might not become trends, so I would need another, more stable, source of income at then. </a:t>
            </a:r>
          </a:p>
        </p:txBody>
      </p:sp>
      <p:sp>
        <p:nvSpPr>
          <p:cNvPr id="12" name="TextBox 11">
            <a:extLst>
              <a:ext uri="{FF2B5EF4-FFF2-40B4-BE49-F238E27FC236}">
                <a16:creationId xmlns:a16="http://schemas.microsoft.com/office/drawing/2014/main" id="{6853D22C-EA91-4699-886F-92B5DE2CD0FA}"/>
              </a:ext>
            </a:extLst>
          </p:cNvPr>
          <p:cNvSpPr txBox="1"/>
          <p:nvPr/>
        </p:nvSpPr>
        <p:spPr>
          <a:xfrm>
            <a:off x="495000" y="3198167"/>
            <a:ext cx="2636127" cy="461665"/>
          </a:xfrm>
          <a:prstGeom prst="rect">
            <a:avLst/>
          </a:prstGeom>
          <a:noFill/>
        </p:spPr>
        <p:txBody>
          <a:bodyPr wrap="square">
            <a:spAutoFit/>
          </a:bodyPr>
          <a:lstStyle/>
          <a:p>
            <a:r>
              <a:rPr lang="en-US" sz="2400" b="1" dirty="0"/>
              <a:t>Creating Persona</a:t>
            </a:r>
          </a:p>
        </p:txBody>
      </p:sp>
      <p:pic>
        <p:nvPicPr>
          <p:cNvPr id="2" name="Picture 1">
            <a:extLst>
              <a:ext uri="{FF2B5EF4-FFF2-40B4-BE49-F238E27FC236}">
                <a16:creationId xmlns:a16="http://schemas.microsoft.com/office/drawing/2014/main" id="{AB88A1D4-161A-4A7F-B137-627F355BEF9D}"/>
              </a:ext>
            </a:extLst>
          </p:cNvPr>
          <p:cNvPicPr>
            <a:picLocks noChangeAspect="1"/>
          </p:cNvPicPr>
          <p:nvPr/>
        </p:nvPicPr>
        <p:blipFill rotWithShape="1">
          <a:blip r:embed="rId3"/>
          <a:srcRect l="34105"/>
          <a:stretch/>
        </p:blipFill>
        <p:spPr>
          <a:xfrm>
            <a:off x="6981958" y="3081942"/>
            <a:ext cx="2425565" cy="2453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9136609"/>
      </p:ext>
    </p:extLst>
  </p:cSld>
  <p:clrMapOvr>
    <a:masterClrMapping/>
  </p:clrMapOvr>
  <p:transition spd="slow">
    <p:cover dir="u"/>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4213</TotalTime>
  <Words>1431</Words>
  <Application>Microsoft Office PowerPoint</Application>
  <PresentationFormat>Custom</PresentationFormat>
  <Paragraphs>217</Paragraphs>
  <Slides>31</Slides>
  <Notes>29</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31</vt:i4>
      </vt:variant>
    </vt:vector>
  </HeadingPairs>
  <TitlesOfParts>
    <vt:vector size="50" baseType="lpstr">
      <vt:lpstr>맑은 고딕</vt:lpstr>
      <vt:lpstr>Aharoni</vt:lpstr>
      <vt:lpstr>Algerian</vt:lpstr>
      <vt:lpstr>Arial</vt:lpstr>
      <vt:lpstr>Calibri</vt:lpstr>
      <vt:lpstr>Samsung Sharp Sans</vt:lpstr>
      <vt:lpstr>Samsung Sharp Sans Bold</vt:lpstr>
      <vt:lpstr>SamsungOne 400</vt:lpstr>
      <vt:lpstr>SamsungOne 400C</vt:lpstr>
      <vt:lpstr>Segoe UI Black</vt:lpstr>
      <vt:lpstr>Symbol</vt:lpstr>
      <vt:lpstr>Times New Roman</vt:lpstr>
      <vt:lpstr>Trebuchet MS</vt:lpstr>
      <vt:lpstr>Whitney</vt:lpstr>
      <vt:lpstr>Wingdings</vt:lpstr>
      <vt:lpstr>Wingdings 2</vt:lpstr>
      <vt:lpstr>Office Theme</vt:lpstr>
      <vt:lpstr>Office Theme</vt:lpstr>
      <vt:lpstr>Office Theme</vt:lpstr>
      <vt:lpstr>PowerPoint Presentation</vt:lpstr>
      <vt:lpstr>Song Lyrics Generator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H sócrates</cp:lastModifiedBy>
  <cp:revision>2471</cp:revision>
  <dcterms:created xsi:type="dcterms:W3CDTF">2019-07-06T14:12:49Z</dcterms:created>
  <dcterms:modified xsi:type="dcterms:W3CDTF">2022-01-11T23:08:48Z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SCPROP">
    <vt:lpwstr>NSCCustomProperty</vt:lpwstr>
  </property>
  <property fmtid="{D5CDD505-2E9C-101B-9397-08002B2CF9AE}" pid="8" name="Notes">
    <vt:i4>28</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